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7" d="100"/>
          <a:sy n="67" d="100"/>
        </p:scale>
        <p:origin x="648" y="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D2FFEB-DDF7-4620-B3A0-5CA204749A8B}" type="datetimeFigureOut">
              <a:rPr lang="en-GB" smtClean="0"/>
              <a:t>26/04/2021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4D60EE-3B25-4158-B713-8FB6C7A18D32}" type="slidenum">
              <a:rPr lang="en-GB" smtClean="0"/>
              <a:t>‹#›</a:t>
            </a:fld>
            <a:endParaRPr lang="en-GB"/>
          </a:p>
        </p:txBody>
      </p:sp>
    </p:spTree>
    <p:extLst>
      <p:ext uri="{BB962C8B-B14F-4D97-AF65-F5344CB8AC3E}">
        <p14:creationId xmlns:p14="http://schemas.microsoft.com/office/powerpoint/2010/main" val="1737303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436999D-732D-42E4-ADA3-B09A7EF67C2A}" type="slidenum">
              <a:rPr lang="en-GB" smtClean="0"/>
              <a:t>1</a:t>
            </a:fld>
            <a:endParaRPr lang="en-GB"/>
          </a:p>
        </p:txBody>
      </p:sp>
    </p:spTree>
    <p:extLst>
      <p:ext uri="{BB962C8B-B14F-4D97-AF65-F5344CB8AC3E}">
        <p14:creationId xmlns:p14="http://schemas.microsoft.com/office/powerpoint/2010/main" val="3677857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C779-3C5D-48D4-AE65-D918A9048D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9B0162A-4263-467C-A34C-D69B701016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BA665E3-1462-4150-8EC4-45028945AF19}"/>
              </a:ext>
            </a:extLst>
          </p:cNvPr>
          <p:cNvSpPr>
            <a:spLocks noGrp="1"/>
          </p:cNvSpPr>
          <p:nvPr>
            <p:ph type="dt" sz="half" idx="10"/>
          </p:nvPr>
        </p:nvSpPr>
        <p:spPr/>
        <p:txBody>
          <a:bodyPr/>
          <a:lstStyle/>
          <a:p>
            <a:fld id="{5762289A-2911-4ACF-ADA2-04F2B315F1CE}" type="datetimeFigureOut">
              <a:rPr lang="en-GB" smtClean="0"/>
              <a:t>26/04/2021</a:t>
            </a:fld>
            <a:endParaRPr lang="en-GB"/>
          </a:p>
        </p:txBody>
      </p:sp>
      <p:sp>
        <p:nvSpPr>
          <p:cNvPr id="5" name="Footer Placeholder 4">
            <a:extLst>
              <a:ext uri="{FF2B5EF4-FFF2-40B4-BE49-F238E27FC236}">
                <a16:creationId xmlns:a16="http://schemas.microsoft.com/office/drawing/2014/main" id="{6D678B7B-9E92-4B99-8205-15F3E54E86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945554-E7E8-4ED0-9D19-D89C28DC40D4}"/>
              </a:ext>
            </a:extLst>
          </p:cNvPr>
          <p:cNvSpPr>
            <a:spLocks noGrp="1"/>
          </p:cNvSpPr>
          <p:nvPr>
            <p:ph type="sldNum" sz="quarter" idx="12"/>
          </p:nvPr>
        </p:nvSpPr>
        <p:spPr/>
        <p:txBody>
          <a:bodyPr/>
          <a:lstStyle/>
          <a:p>
            <a:fld id="{E5430573-AAA4-4236-A9B9-58342E5517A3}" type="slidenum">
              <a:rPr lang="en-GB" smtClean="0"/>
              <a:t>‹#›</a:t>
            </a:fld>
            <a:endParaRPr lang="en-GB"/>
          </a:p>
        </p:txBody>
      </p:sp>
    </p:spTree>
    <p:extLst>
      <p:ext uri="{BB962C8B-B14F-4D97-AF65-F5344CB8AC3E}">
        <p14:creationId xmlns:p14="http://schemas.microsoft.com/office/powerpoint/2010/main" val="1785464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CA9F8-86A9-4C65-B027-E9593D2D9AC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5E2CF4-4F13-4B1A-A7FD-3CA050E3B4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4BC026-6C4F-40E4-9527-9C225D028595}"/>
              </a:ext>
            </a:extLst>
          </p:cNvPr>
          <p:cNvSpPr>
            <a:spLocks noGrp="1"/>
          </p:cNvSpPr>
          <p:nvPr>
            <p:ph type="dt" sz="half" idx="10"/>
          </p:nvPr>
        </p:nvSpPr>
        <p:spPr/>
        <p:txBody>
          <a:bodyPr/>
          <a:lstStyle/>
          <a:p>
            <a:fld id="{5762289A-2911-4ACF-ADA2-04F2B315F1CE}" type="datetimeFigureOut">
              <a:rPr lang="en-GB" smtClean="0"/>
              <a:t>26/04/2021</a:t>
            </a:fld>
            <a:endParaRPr lang="en-GB"/>
          </a:p>
        </p:txBody>
      </p:sp>
      <p:sp>
        <p:nvSpPr>
          <p:cNvPr id="5" name="Footer Placeholder 4">
            <a:extLst>
              <a:ext uri="{FF2B5EF4-FFF2-40B4-BE49-F238E27FC236}">
                <a16:creationId xmlns:a16="http://schemas.microsoft.com/office/drawing/2014/main" id="{7FD76E99-183E-429F-8C23-2F1145BADC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1DB29E-F328-4610-83C2-794DAF9A0E2B}"/>
              </a:ext>
            </a:extLst>
          </p:cNvPr>
          <p:cNvSpPr>
            <a:spLocks noGrp="1"/>
          </p:cNvSpPr>
          <p:nvPr>
            <p:ph type="sldNum" sz="quarter" idx="12"/>
          </p:nvPr>
        </p:nvSpPr>
        <p:spPr/>
        <p:txBody>
          <a:bodyPr/>
          <a:lstStyle/>
          <a:p>
            <a:fld id="{E5430573-AAA4-4236-A9B9-58342E5517A3}" type="slidenum">
              <a:rPr lang="en-GB" smtClean="0"/>
              <a:t>‹#›</a:t>
            </a:fld>
            <a:endParaRPr lang="en-GB"/>
          </a:p>
        </p:txBody>
      </p:sp>
    </p:spTree>
    <p:extLst>
      <p:ext uri="{BB962C8B-B14F-4D97-AF65-F5344CB8AC3E}">
        <p14:creationId xmlns:p14="http://schemas.microsoft.com/office/powerpoint/2010/main" val="1991308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6EBCA0-B48D-4B35-B687-A007B89F13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F980C4-1D96-4CDC-B304-59487DB6A9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68331F-30FE-45DC-A544-201D082DBEBF}"/>
              </a:ext>
            </a:extLst>
          </p:cNvPr>
          <p:cNvSpPr>
            <a:spLocks noGrp="1"/>
          </p:cNvSpPr>
          <p:nvPr>
            <p:ph type="dt" sz="half" idx="10"/>
          </p:nvPr>
        </p:nvSpPr>
        <p:spPr/>
        <p:txBody>
          <a:bodyPr/>
          <a:lstStyle/>
          <a:p>
            <a:fld id="{5762289A-2911-4ACF-ADA2-04F2B315F1CE}" type="datetimeFigureOut">
              <a:rPr lang="en-GB" smtClean="0"/>
              <a:t>26/04/2021</a:t>
            </a:fld>
            <a:endParaRPr lang="en-GB"/>
          </a:p>
        </p:txBody>
      </p:sp>
      <p:sp>
        <p:nvSpPr>
          <p:cNvPr id="5" name="Footer Placeholder 4">
            <a:extLst>
              <a:ext uri="{FF2B5EF4-FFF2-40B4-BE49-F238E27FC236}">
                <a16:creationId xmlns:a16="http://schemas.microsoft.com/office/drawing/2014/main" id="{28BB0683-E616-4D5F-AAFE-DDBFB6B2C7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712B72-9694-4A12-AF7D-2C651B2CF58C}"/>
              </a:ext>
            </a:extLst>
          </p:cNvPr>
          <p:cNvSpPr>
            <a:spLocks noGrp="1"/>
          </p:cNvSpPr>
          <p:nvPr>
            <p:ph type="sldNum" sz="quarter" idx="12"/>
          </p:nvPr>
        </p:nvSpPr>
        <p:spPr/>
        <p:txBody>
          <a:bodyPr/>
          <a:lstStyle/>
          <a:p>
            <a:fld id="{E5430573-AAA4-4236-A9B9-58342E5517A3}" type="slidenum">
              <a:rPr lang="en-GB" smtClean="0"/>
              <a:t>‹#›</a:t>
            </a:fld>
            <a:endParaRPr lang="en-GB"/>
          </a:p>
        </p:txBody>
      </p:sp>
    </p:spTree>
    <p:extLst>
      <p:ext uri="{BB962C8B-B14F-4D97-AF65-F5344CB8AC3E}">
        <p14:creationId xmlns:p14="http://schemas.microsoft.com/office/powerpoint/2010/main" val="1003948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4FD6B-3DD1-4C3E-A851-3486C559AC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D3B443-FBE2-476C-85C7-148A9522BB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8424CB-34A6-4D2C-82D7-AF0308019859}"/>
              </a:ext>
            </a:extLst>
          </p:cNvPr>
          <p:cNvSpPr>
            <a:spLocks noGrp="1"/>
          </p:cNvSpPr>
          <p:nvPr>
            <p:ph type="dt" sz="half" idx="10"/>
          </p:nvPr>
        </p:nvSpPr>
        <p:spPr/>
        <p:txBody>
          <a:bodyPr/>
          <a:lstStyle/>
          <a:p>
            <a:fld id="{5762289A-2911-4ACF-ADA2-04F2B315F1CE}" type="datetimeFigureOut">
              <a:rPr lang="en-GB" smtClean="0"/>
              <a:t>26/04/2021</a:t>
            </a:fld>
            <a:endParaRPr lang="en-GB"/>
          </a:p>
        </p:txBody>
      </p:sp>
      <p:sp>
        <p:nvSpPr>
          <p:cNvPr id="5" name="Footer Placeholder 4">
            <a:extLst>
              <a:ext uri="{FF2B5EF4-FFF2-40B4-BE49-F238E27FC236}">
                <a16:creationId xmlns:a16="http://schemas.microsoft.com/office/drawing/2014/main" id="{76F5656C-13A6-40C9-BF27-81C7BEE165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151418-CCFB-4247-9E78-CC754F61F391}"/>
              </a:ext>
            </a:extLst>
          </p:cNvPr>
          <p:cNvSpPr>
            <a:spLocks noGrp="1"/>
          </p:cNvSpPr>
          <p:nvPr>
            <p:ph type="sldNum" sz="quarter" idx="12"/>
          </p:nvPr>
        </p:nvSpPr>
        <p:spPr/>
        <p:txBody>
          <a:bodyPr/>
          <a:lstStyle/>
          <a:p>
            <a:fld id="{E5430573-AAA4-4236-A9B9-58342E5517A3}" type="slidenum">
              <a:rPr lang="en-GB" smtClean="0"/>
              <a:t>‹#›</a:t>
            </a:fld>
            <a:endParaRPr lang="en-GB"/>
          </a:p>
        </p:txBody>
      </p:sp>
    </p:spTree>
    <p:extLst>
      <p:ext uri="{BB962C8B-B14F-4D97-AF65-F5344CB8AC3E}">
        <p14:creationId xmlns:p14="http://schemas.microsoft.com/office/powerpoint/2010/main" val="111705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8EEA0-AEE4-4086-9BAB-A478C4A723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369A16A-4BB3-45A2-A0F4-E932559445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A65A44-393E-43EF-BA77-5F0AEFC42E4D}"/>
              </a:ext>
            </a:extLst>
          </p:cNvPr>
          <p:cNvSpPr>
            <a:spLocks noGrp="1"/>
          </p:cNvSpPr>
          <p:nvPr>
            <p:ph type="dt" sz="half" idx="10"/>
          </p:nvPr>
        </p:nvSpPr>
        <p:spPr/>
        <p:txBody>
          <a:bodyPr/>
          <a:lstStyle/>
          <a:p>
            <a:fld id="{5762289A-2911-4ACF-ADA2-04F2B315F1CE}" type="datetimeFigureOut">
              <a:rPr lang="en-GB" smtClean="0"/>
              <a:t>26/04/2021</a:t>
            </a:fld>
            <a:endParaRPr lang="en-GB"/>
          </a:p>
        </p:txBody>
      </p:sp>
      <p:sp>
        <p:nvSpPr>
          <p:cNvPr id="5" name="Footer Placeholder 4">
            <a:extLst>
              <a:ext uri="{FF2B5EF4-FFF2-40B4-BE49-F238E27FC236}">
                <a16:creationId xmlns:a16="http://schemas.microsoft.com/office/drawing/2014/main" id="{01A2E61A-8FA7-4BA9-8140-22CCB4A3FD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99B2AE-D6CE-42EB-89F8-93EEDEE8331C}"/>
              </a:ext>
            </a:extLst>
          </p:cNvPr>
          <p:cNvSpPr>
            <a:spLocks noGrp="1"/>
          </p:cNvSpPr>
          <p:nvPr>
            <p:ph type="sldNum" sz="quarter" idx="12"/>
          </p:nvPr>
        </p:nvSpPr>
        <p:spPr/>
        <p:txBody>
          <a:bodyPr/>
          <a:lstStyle/>
          <a:p>
            <a:fld id="{E5430573-AAA4-4236-A9B9-58342E5517A3}" type="slidenum">
              <a:rPr lang="en-GB" smtClean="0"/>
              <a:t>‹#›</a:t>
            </a:fld>
            <a:endParaRPr lang="en-GB"/>
          </a:p>
        </p:txBody>
      </p:sp>
    </p:spTree>
    <p:extLst>
      <p:ext uri="{BB962C8B-B14F-4D97-AF65-F5344CB8AC3E}">
        <p14:creationId xmlns:p14="http://schemas.microsoft.com/office/powerpoint/2010/main" val="370208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283E6-6DFF-4A45-9000-35BC590C7C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97F52F-0C88-4286-A572-1849E5EBA6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7E47577-1864-48E9-8A36-2E66329D60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3F2735-6877-4000-90C4-B1DF15121D92}"/>
              </a:ext>
            </a:extLst>
          </p:cNvPr>
          <p:cNvSpPr>
            <a:spLocks noGrp="1"/>
          </p:cNvSpPr>
          <p:nvPr>
            <p:ph type="dt" sz="half" idx="10"/>
          </p:nvPr>
        </p:nvSpPr>
        <p:spPr/>
        <p:txBody>
          <a:bodyPr/>
          <a:lstStyle/>
          <a:p>
            <a:fld id="{5762289A-2911-4ACF-ADA2-04F2B315F1CE}" type="datetimeFigureOut">
              <a:rPr lang="en-GB" smtClean="0"/>
              <a:t>26/04/2021</a:t>
            </a:fld>
            <a:endParaRPr lang="en-GB"/>
          </a:p>
        </p:txBody>
      </p:sp>
      <p:sp>
        <p:nvSpPr>
          <p:cNvPr id="6" name="Footer Placeholder 5">
            <a:extLst>
              <a:ext uri="{FF2B5EF4-FFF2-40B4-BE49-F238E27FC236}">
                <a16:creationId xmlns:a16="http://schemas.microsoft.com/office/drawing/2014/main" id="{5CBF6E0C-DBA0-4CDE-A92B-85ABF8B3E0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65C80F-A737-40B9-84E8-9CCC52473E8E}"/>
              </a:ext>
            </a:extLst>
          </p:cNvPr>
          <p:cNvSpPr>
            <a:spLocks noGrp="1"/>
          </p:cNvSpPr>
          <p:nvPr>
            <p:ph type="sldNum" sz="quarter" idx="12"/>
          </p:nvPr>
        </p:nvSpPr>
        <p:spPr/>
        <p:txBody>
          <a:bodyPr/>
          <a:lstStyle/>
          <a:p>
            <a:fld id="{E5430573-AAA4-4236-A9B9-58342E5517A3}" type="slidenum">
              <a:rPr lang="en-GB" smtClean="0"/>
              <a:t>‹#›</a:t>
            </a:fld>
            <a:endParaRPr lang="en-GB"/>
          </a:p>
        </p:txBody>
      </p:sp>
    </p:spTree>
    <p:extLst>
      <p:ext uri="{BB962C8B-B14F-4D97-AF65-F5344CB8AC3E}">
        <p14:creationId xmlns:p14="http://schemas.microsoft.com/office/powerpoint/2010/main" val="13621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8F8EA-B90F-4AE8-8717-0A96744EA68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419AA8-6189-4BF3-9E39-0AF20A776B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A495F-5A1E-442C-A159-9DEAF846F8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36A413-B202-4EFE-B1EA-2D1A4F7071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6B0ECA-B9DA-4DEC-A2FD-06FC4C5BA1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9F7855-BDA7-4EDB-B7F3-77794536F7CC}"/>
              </a:ext>
            </a:extLst>
          </p:cNvPr>
          <p:cNvSpPr>
            <a:spLocks noGrp="1"/>
          </p:cNvSpPr>
          <p:nvPr>
            <p:ph type="dt" sz="half" idx="10"/>
          </p:nvPr>
        </p:nvSpPr>
        <p:spPr/>
        <p:txBody>
          <a:bodyPr/>
          <a:lstStyle/>
          <a:p>
            <a:fld id="{5762289A-2911-4ACF-ADA2-04F2B315F1CE}" type="datetimeFigureOut">
              <a:rPr lang="en-GB" smtClean="0"/>
              <a:t>26/04/2021</a:t>
            </a:fld>
            <a:endParaRPr lang="en-GB"/>
          </a:p>
        </p:txBody>
      </p:sp>
      <p:sp>
        <p:nvSpPr>
          <p:cNvPr id="8" name="Footer Placeholder 7">
            <a:extLst>
              <a:ext uri="{FF2B5EF4-FFF2-40B4-BE49-F238E27FC236}">
                <a16:creationId xmlns:a16="http://schemas.microsoft.com/office/drawing/2014/main" id="{94CB7C3E-131F-443A-958D-2656F990947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6D35CC5-D852-47C6-8029-FD57E97ABFC2}"/>
              </a:ext>
            </a:extLst>
          </p:cNvPr>
          <p:cNvSpPr>
            <a:spLocks noGrp="1"/>
          </p:cNvSpPr>
          <p:nvPr>
            <p:ph type="sldNum" sz="quarter" idx="12"/>
          </p:nvPr>
        </p:nvSpPr>
        <p:spPr/>
        <p:txBody>
          <a:bodyPr/>
          <a:lstStyle/>
          <a:p>
            <a:fld id="{E5430573-AAA4-4236-A9B9-58342E5517A3}" type="slidenum">
              <a:rPr lang="en-GB" smtClean="0"/>
              <a:t>‹#›</a:t>
            </a:fld>
            <a:endParaRPr lang="en-GB"/>
          </a:p>
        </p:txBody>
      </p:sp>
    </p:spTree>
    <p:extLst>
      <p:ext uri="{BB962C8B-B14F-4D97-AF65-F5344CB8AC3E}">
        <p14:creationId xmlns:p14="http://schemas.microsoft.com/office/powerpoint/2010/main" val="270605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60E40-BDCF-4A33-B04C-65A1BCEE5D5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32CD1E-8DBD-426A-80BB-9D5700265266}"/>
              </a:ext>
            </a:extLst>
          </p:cNvPr>
          <p:cNvSpPr>
            <a:spLocks noGrp="1"/>
          </p:cNvSpPr>
          <p:nvPr>
            <p:ph type="dt" sz="half" idx="10"/>
          </p:nvPr>
        </p:nvSpPr>
        <p:spPr/>
        <p:txBody>
          <a:bodyPr/>
          <a:lstStyle/>
          <a:p>
            <a:fld id="{5762289A-2911-4ACF-ADA2-04F2B315F1CE}" type="datetimeFigureOut">
              <a:rPr lang="en-GB" smtClean="0"/>
              <a:t>26/04/2021</a:t>
            </a:fld>
            <a:endParaRPr lang="en-GB"/>
          </a:p>
        </p:txBody>
      </p:sp>
      <p:sp>
        <p:nvSpPr>
          <p:cNvPr id="4" name="Footer Placeholder 3">
            <a:extLst>
              <a:ext uri="{FF2B5EF4-FFF2-40B4-BE49-F238E27FC236}">
                <a16:creationId xmlns:a16="http://schemas.microsoft.com/office/drawing/2014/main" id="{BE96BDDA-F033-46B6-AF9A-2647A36AA2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BA3D59-0073-4473-A7AA-600A0DD486C0}"/>
              </a:ext>
            </a:extLst>
          </p:cNvPr>
          <p:cNvSpPr>
            <a:spLocks noGrp="1"/>
          </p:cNvSpPr>
          <p:nvPr>
            <p:ph type="sldNum" sz="quarter" idx="12"/>
          </p:nvPr>
        </p:nvSpPr>
        <p:spPr/>
        <p:txBody>
          <a:bodyPr/>
          <a:lstStyle/>
          <a:p>
            <a:fld id="{E5430573-AAA4-4236-A9B9-58342E5517A3}" type="slidenum">
              <a:rPr lang="en-GB" smtClean="0"/>
              <a:t>‹#›</a:t>
            </a:fld>
            <a:endParaRPr lang="en-GB"/>
          </a:p>
        </p:txBody>
      </p:sp>
    </p:spTree>
    <p:extLst>
      <p:ext uri="{BB962C8B-B14F-4D97-AF65-F5344CB8AC3E}">
        <p14:creationId xmlns:p14="http://schemas.microsoft.com/office/powerpoint/2010/main" val="3133753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A4D915-CFDF-43E1-8432-F87DFC81C20C}"/>
              </a:ext>
            </a:extLst>
          </p:cNvPr>
          <p:cNvSpPr>
            <a:spLocks noGrp="1"/>
          </p:cNvSpPr>
          <p:nvPr>
            <p:ph type="dt" sz="half" idx="10"/>
          </p:nvPr>
        </p:nvSpPr>
        <p:spPr/>
        <p:txBody>
          <a:bodyPr/>
          <a:lstStyle/>
          <a:p>
            <a:fld id="{5762289A-2911-4ACF-ADA2-04F2B315F1CE}" type="datetimeFigureOut">
              <a:rPr lang="en-GB" smtClean="0"/>
              <a:t>26/04/2021</a:t>
            </a:fld>
            <a:endParaRPr lang="en-GB"/>
          </a:p>
        </p:txBody>
      </p:sp>
      <p:sp>
        <p:nvSpPr>
          <p:cNvPr id="3" name="Footer Placeholder 2">
            <a:extLst>
              <a:ext uri="{FF2B5EF4-FFF2-40B4-BE49-F238E27FC236}">
                <a16:creationId xmlns:a16="http://schemas.microsoft.com/office/drawing/2014/main" id="{58174404-D724-4B89-B928-0DFBA5A916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5924FA-3BD5-45F7-9AB2-66940CE78960}"/>
              </a:ext>
            </a:extLst>
          </p:cNvPr>
          <p:cNvSpPr>
            <a:spLocks noGrp="1"/>
          </p:cNvSpPr>
          <p:nvPr>
            <p:ph type="sldNum" sz="quarter" idx="12"/>
          </p:nvPr>
        </p:nvSpPr>
        <p:spPr/>
        <p:txBody>
          <a:bodyPr/>
          <a:lstStyle/>
          <a:p>
            <a:fld id="{E5430573-AAA4-4236-A9B9-58342E5517A3}" type="slidenum">
              <a:rPr lang="en-GB" smtClean="0"/>
              <a:t>‹#›</a:t>
            </a:fld>
            <a:endParaRPr lang="en-GB"/>
          </a:p>
        </p:txBody>
      </p:sp>
    </p:spTree>
    <p:extLst>
      <p:ext uri="{BB962C8B-B14F-4D97-AF65-F5344CB8AC3E}">
        <p14:creationId xmlns:p14="http://schemas.microsoft.com/office/powerpoint/2010/main" val="54151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83779-5481-4D92-B248-01BF24DB2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EF3F908-EBCC-4B24-BDA2-426BE81544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F2CEA4-7A22-41F9-A01E-C7CFA25B5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E16A20-7ABA-4354-9F85-F8EAFAAAE079}"/>
              </a:ext>
            </a:extLst>
          </p:cNvPr>
          <p:cNvSpPr>
            <a:spLocks noGrp="1"/>
          </p:cNvSpPr>
          <p:nvPr>
            <p:ph type="dt" sz="half" idx="10"/>
          </p:nvPr>
        </p:nvSpPr>
        <p:spPr/>
        <p:txBody>
          <a:bodyPr/>
          <a:lstStyle/>
          <a:p>
            <a:fld id="{5762289A-2911-4ACF-ADA2-04F2B315F1CE}" type="datetimeFigureOut">
              <a:rPr lang="en-GB" smtClean="0"/>
              <a:t>26/04/2021</a:t>
            </a:fld>
            <a:endParaRPr lang="en-GB"/>
          </a:p>
        </p:txBody>
      </p:sp>
      <p:sp>
        <p:nvSpPr>
          <p:cNvPr id="6" name="Footer Placeholder 5">
            <a:extLst>
              <a:ext uri="{FF2B5EF4-FFF2-40B4-BE49-F238E27FC236}">
                <a16:creationId xmlns:a16="http://schemas.microsoft.com/office/drawing/2014/main" id="{68D1291F-9AB9-4267-93F8-2E76F3FA68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B3E60F-0E35-47DC-B3EA-E0D812896893}"/>
              </a:ext>
            </a:extLst>
          </p:cNvPr>
          <p:cNvSpPr>
            <a:spLocks noGrp="1"/>
          </p:cNvSpPr>
          <p:nvPr>
            <p:ph type="sldNum" sz="quarter" idx="12"/>
          </p:nvPr>
        </p:nvSpPr>
        <p:spPr/>
        <p:txBody>
          <a:bodyPr/>
          <a:lstStyle/>
          <a:p>
            <a:fld id="{E5430573-AAA4-4236-A9B9-58342E5517A3}" type="slidenum">
              <a:rPr lang="en-GB" smtClean="0"/>
              <a:t>‹#›</a:t>
            </a:fld>
            <a:endParaRPr lang="en-GB"/>
          </a:p>
        </p:txBody>
      </p:sp>
    </p:spTree>
    <p:extLst>
      <p:ext uri="{BB962C8B-B14F-4D97-AF65-F5344CB8AC3E}">
        <p14:creationId xmlns:p14="http://schemas.microsoft.com/office/powerpoint/2010/main" val="598520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389EA-4723-46A8-86C0-1D81404486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02BA8CC-C703-45C0-BF1F-8E41D2D43A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D64599-BA4E-4E53-95B3-1CA627055F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AA0005-081E-4A99-ADA1-B44FE29FBD0A}"/>
              </a:ext>
            </a:extLst>
          </p:cNvPr>
          <p:cNvSpPr>
            <a:spLocks noGrp="1"/>
          </p:cNvSpPr>
          <p:nvPr>
            <p:ph type="dt" sz="half" idx="10"/>
          </p:nvPr>
        </p:nvSpPr>
        <p:spPr/>
        <p:txBody>
          <a:bodyPr/>
          <a:lstStyle/>
          <a:p>
            <a:fld id="{5762289A-2911-4ACF-ADA2-04F2B315F1CE}" type="datetimeFigureOut">
              <a:rPr lang="en-GB" smtClean="0"/>
              <a:t>26/04/2021</a:t>
            </a:fld>
            <a:endParaRPr lang="en-GB"/>
          </a:p>
        </p:txBody>
      </p:sp>
      <p:sp>
        <p:nvSpPr>
          <p:cNvPr id="6" name="Footer Placeholder 5">
            <a:extLst>
              <a:ext uri="{FF2B5EF4-FFF2-40B4-BE49-F238E27FC236}">
                <a16:creationId xmlns:a16="http://schemas.microsoft.com/office/drawing/2014/main" id="{708222F9-7863-4375-BC7C-4ACDCFAD1D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B7276E-3DA8-4CFC-8F7C-E4D6E361C0F1}"/>
              </a:ext>
            </a:extLst>
          </p:cNvPr>
          <p:cNvSpPr>
            <a:spLocks noGrp="1"/>
          </p:cNvSpPr>
          <p:nvPr>
            <p:ph type="sldNum" sz="quarter" idx="12"/>
          </p:nvPr>
        </p:nvSpPr>
        <p:spPr/>
        <p:txBody>
          <a:bodyPr/>
          <a:lstStyle/>
          <a:p>
            <a:fld id="{E5430573-AAA4-4236-A9B9-58342E5517A3}" type="slidenum">
              <a:rPr lang="en-GB" smtClean="0"/>
              <a:t>‹#›</a:t>
            </a:fld>
            <a:endParaRPr lang="en-GB"/>
          </a:p>
        </p:txBody>
      </p:sp>
    </p:spTree>
    <p:extLst>
      <p:ext uri="{BB962C8B-B14F-4D97-AF65-F5344CB8AC3E}">
        <p14:creationId xmlns:p14="http://schemas.microsoft.com/office/powerpoint/2010/main" val="264599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D224B3-A858-4418-ADE1-26C0DA4D2C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22B4BB-C597-4E4D-90DD-668AC737F7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047F3C-39FA-49CF-9591-4C0DFB5583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2289A-2911-4ACF-ADA2-04F2B315F1CE}" type="datetimeFigureOut">
              <a:rPr lang="en-GB" smtClean="0"/>
              <a:t>26/04/2021</a:t>
            </a:fld>
            <a:endParaRPr lang="en-GB"/>
          </a:p>
        </p:txBody>
      </p:sp>
      <p:sp>
        <p:nvSpPr>
          <p:cNvPr id="5" name="Footer Placeholder 4">
            <a:extLst>
              <a:ext uri="{FF2B5EF4-FFF2-40B4-BE49-F238E27FC236}">
                <a16:creationId xmlns:a16="http://schemas.microsoft.com/office/drawing/2014/main" id="{FF438533-1FEC-4552-BABF-FE63A8D9F2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166766-5C5E-4F8F-B84A-02EEC5AEA1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30573-AAA4-4236-A9B9-58342E5517A3}" type="slidenum">
              <a:rPr lang="en-GB" smtClean="0"/>
              <a:t>‹#›</a:t>
            </a:fld>
            <a:endParaRPr lang="en-GB"/>
          </a:p>
        </p:txBody>
      </p:sp>
    </p:spTree>
    <p:extLst>
      <p:ext uri="{BB962C8B-B14F-4D97-AF65-F5344CB8AC3E}">
        <p14:creationId xmlns:p14="http://schemas.microsoft.com/office/powerpoint/2010/main" val="2719627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lep-my.sharepoint.com/:w:/g/personal/lesleyann_craig_liverpoollep_org/EcI3a4SGN-RAqjLHnEI6umABuwbG7E0K2lC5E4n78SlQxA?e=tvIpYG" TargetMode="External"/><Relationship Id="rId13" Type="http://schemas.openxmlformats.org/officeDocument/2006/relationships/hyperlink" Target="https://llep-my.sharepoint.com/:w:/g/personal/lesleyann_craig_liverpoollep_org/Efyo4YPpB5xPvfQ5_b1ZNawB4Y8bHXfvccjctrp9oqkoGw?e=H7RT52" TargetMode="External"/><Relationship Id="rId3" Type="http://schemas.openxmlformats.org/officeDocument/2006/relationships/image" Target="../media/image1.png"/><Relationship Id="rId7" Type="http://schemas.openxmlformats.org/officeDocument/2006/relationships/hyperlink" Target="https://llep-my.sharepoint.com/:w:/g/personal/lesleyann_craig_liverpoollep_org/EVTY1GRWV-5KgppDErK4QqsBnRvWEWjkXno_1-keUzDTmQ?e=pZ92jc" TargetMode="External"/><Relationship Id="rId12" Type="http://schemas.openxmlformats.org/officeDocument/2006/relationships/hyperlink" Target="https://llep-my.sharepoint.com/:w:/g/personal/lesleyann_craig_liverpoollep_org/ETB-3t-__IJIo-GnCS50Fq4Be2jd-w7bHNkLnmrs8TrozQ?e=dJHXn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llep-my.sharepoint.com/:w:/g/personal/lesleyann_craig_liverpoollep_org/EbpCcs2IkihGlEPZWnqU5OMByr913aLhGESWIzPEt8tQ0Q?e=sg7sHM" TargetMode="External"/><Relationship Id="rId11" Type="http://schemas.openxmlformats.org/officeDocument/2006/relationships/hyperlink" Target="https://llep-my.sharepoint.com/:w:/g/personal/lesleyann_craig_liverpoollep_org/EeUMRcUDn-5Cg_SGk-KCzhABH1jvVr5wuwSkBtZsd9ArFw?e=IFmysY" TargetMode="External"/><Relationship Id="rId5" Type="http://schemas.openxmlformats.org/officeDocument/2006/relationships/image" Target="../media/image3.png"/><Relationship Id="rId10" Type="http://schemas.openxmlformats.org/officeDocument/2006/relationships/hyperlink" Target="https://llep-my.sharepoint.com/:w:/g/personal/lesleyann_craig_liverpoollep_org/EdUb8kT4OVdGpnCwRdNSvWIBY4_LWY_89432Wpq_4_URrw?e=IMf7xF" TargetMode="External"/><Relationship Id="rId4" Type="http://schemas.openxmlformats.org/officeDocument/2006/relationships/image" Target="../media/image2.svg"/><Relationship Id="rId9" Type="http://schemas.openxmlformats.org/officeDocument/2006/relationships/hyperlink" Target="https://llep-my.sharepoint.com/:w:/g/personal/lesleyann_craig_liverpoollep_org/EcEXDPuieANLl7Y8Z0IQxoYBfOMfEvDwAKBMU1gfxKr4zA?e=Ott1i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flipV="1">
            <a:off x="78869" y="240983"/>
            <a:ext cx="709785" cy="6210618"/>
          </a:xfrm>
          <a:prstGeom prst="rect">
            <a:avLst/>
          </a:prstGeom>
        </p:spPr>
      </p:pic>
      <p:pic>
        <p:nvPicPr>
          <p:cNvPr id="13" name="Picture 12" descr="A close up of a logo&#10;&#10;Description automatically generated">
            <a:extLst>
              <a:ext uri="{FF2B5EF4-FFF2-40B4-BE49-F238E27FC236}">
                <a16:creationId xmlns:a16="http://schemas.microsoft.com/office/drawing/2014/main" id="{2726230F-AE7F-4B67-BD8D-21AC9B531055}"/>
              </a:ext>
            </a:extLst>
          </p:cNvPr>
          <p:cNvPicPr>
            <a:picLocks noChangeAspect="1"/>
          </p:cNvPicPr>
          <p:nvPr/>
        </p:nvPicPr>
        <p:blipFill rotWithShape="1">
          <a:blip r:embed="rId5">
            <a:extLst>
              <a:ext uri="{28A0092B-C50C-407E-A947-70E740481C1C}">
                <a14:useLocalDpi xmlns:a14="http://schemas.microsoft.com/office/drawing/2010/main" val="0"/>
              </a:ext>
            </a:extLst>
          </a:blip>
          <a:srcRect b="6826"/>
          <a:stretch/>
        </p:blipFill>
        <p:spPr>
          <a:xfrm>
            <a:off x="10613501" y="0"/>
            <a:ext cx="1339150" cy="1244859"/>
          </a:xfrm>
          <a:prstGeom prst="rect">
            <a:avLst/>
          </a:prstGeom>
        </p:spPr>
      </p:pic>
      <p:sp>
        <p:nvSpPr>
          <p:cNvPr id="7" name="Rectangle 6">
            <a:extLst>
              <a:ext uri="{FF2B5EF4-FFF2-40B4-BE49-F238E27FC236}">
                <a16:creationId xmlns:a16="http://schemas.microsoft.com/office/drawing/2014/main" id="{A6318D05-157A-4DBC-AC77-8EB130700F99}"/>
              </a:ext>
            </a:extLst>
          </p:cNvPr>
          <p:cNvSpPr/>
          <p:nvPr/>
        </p:nvSpPr>
        <p:spPr>
          <a:xfrm>
            <a:off x="3193894" y="71247"/>
            <a:ext cx="5804217" cy="892552"/>
          </a:xfrm>
          <a:prstGeom prst="rect">
            <a:avLst/>
          </a:prstGeom>
        </p:spPr>
        <p:txBody>
          <a:bodyPr wrap="none">
            <a:spAutoFit/>
          </a:bodyPr>
          <a:lstStyle/>
          <a:p>
            <a:pPr lvl="1" algn="ctr"/>
            <a:r>
              <a:rPr lang="en-GB" altLang="en-US" sz="2800" b="1" dirty="0">
                <a:solidFill>
                  <a:srgbClr val="00A8A8"/>
                </a:solidFill>
              </a:rPr>
              <a:t>Liverpool City Region Careers Hub</a:t>
            </a:r>
            <a:br>
              <a:rPr lang="en-GB" altLang="en-US" sz="3600" b="1" dirty="0">
                <a:solidFill>
                  <a:srgbClr val="00A8A8"/>
                </a:solidFill>
              </a:rPr>
            </a:br>
            <a:r>
              <a:rPr lang="en-GB" altLang="en-US" sz="2400" b="1" dirty="0">
                <a:solidFill>
                  <a:srgbClr val="00A8A8"/>
                </a:solidFill>
              </a:rPr>
              <a:t>Benchmark 1: Building a Strategic Plan</a:t>
            </a:r>
            <a:endParaRPr lang="en-GB" sz="2400" b="1" dirty="0"/>
          </a:p>
        </p:txBody>
      </p:sp>
      <p:sp>
        <p:nvSpPr>
          <p:cNvPr id="8" name="TextBox 7">
            <a:extLst>
              <a:ext uri="{FF2B5EF4-FFF2-40B4-BE49-F238E27FC236}">
                <a16:creationId xmlns:a16="http://schemas.microsoft.com/office/drawing/2014/main" id="{99B86DAA-B0F5-41FB-ADBC-C118ADAFC5E2}"/>
              </a:ext>
            </a:extLst>
          </p:cNvPr>
          <p:cNvSpPr txBox="1"/>
          <p:nvPr/>
        </p:nvSpPr>
        <p:spPr>
          <a:xfrm>
            <a:off x="986495" y="1695355"/>
            <a:ext cx="5155719" cy="4955203"/>
          </a:xfrm>
          <a:prstGeom prst="rect">
            <a:avLst/>
          </a:prstGeom>
          <a:ln cap="sq">
            <a:solidFill>
              <a:schemeClr val="bg1"/>
            </a:solid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r>
              <a:rPr lang="en-GB" sz="1600" b="1" dirty="0">
                <a:solidFill>
                  <a:srgbClr val="00A8A8"/>
                </a:solidFill>
              </a:rPr>
              <a:t>Step 1: Careers Vision</a:t>
            </a:r>
          </a:p>
          <a:p>
            <a:endParaRPr lang="en-GB" sz="1600" b="1" dirty="0">
              <a:solidFill>
                <a:srgbClr val="00A8A8"/>
              </a:solidFill>
            </a:endParaRPr>
          </a:p>
          <a:p>
            <a:r>
              <a:rPr lang="en-GB" sz="1200" dirty="0">
                <a:solidFill>
                  <a:schemeClr val="tx1"/>
                </a:solidFill>
              </a:rPr>
              <a:t>Your school’s careers vision should be a concise, ambitious and inspiring statement that articulates what your careers provision aims to achieve for students. </a:t>
            </a:r>
            <a:r>
              <a:rPr lang="en-GB" sz="1200" b="1" dirty="0">
                <a:solidFill>
                  <a:schemeClr val="tx1"/>
                </a:solidFill>
              </a:rPr>
              <a:t>This should also reference and tie in with the school’s wider vision statement. </a:t>
            </a:r>
          </a:p>
          <a:p>
            <a:endParaRPr lang="en-GB" sz="1200" dirty="0">
              <a:solidFill>
                <a:schemeClr val="tx1"/>
              </a:solidFill>
            </a:endParaRPr>
          </a:p>
          <a:p>
            <a:r>
              <a:rPr lang="en-GB" sz="1200" b="1" dirty="0">
                <a:solidFill>
                  <a:srgbClr val="FF0000"/>
                </a:solidFill>
                <a:hlinkClick r:id="rId6"/>
              </a:rPr>
              <a:t>Example of LCR Mainstream School Careers Vision</a:t>
            </a:r>
            <a:endParaRPr lang="en-GB" sz="1200" b="1" dirty="0">
              <a:solidFill>
                <a:srgbClr val="FF0000"/>
              </a:solidFill>
            </a:endParaRPr>
          </a:p>
          <a:p>
            <a:r>
              <a:rPr lang="en-GB" sz="1200" b="1" dirty="0">
                <a:solidFill>
                  <a:srgbClr val="FF0000"/>
                </a:solidFill>
                <a:hlinkClick r:id="rId7"/>
              </a:rPr>
              <a:t>Example of LCR SEND School Careers Vision</a:t>
            </a:r>
            <a:endParaRPr lang="en-GB" sz="1200" b="1" dirty="0">
              <a:solidFill>
                <a:srgbClr val="FF0000"/>
              </a:solidFill>
            </a:endParaRPr>
          </a:p>
          <a:p>
            <a:endParaRPr lang="en-GB" sz="1200" dirty="0">
              <a:solidFill>
                <a:schemeClr val="tx1"/>
              </a:solidFill>
            </a:endParaRPr>
          </a:p>
          <a:p>
            <a:r>
              <a:rPr lang="en-GB" sz="1200" dirty="0">
                <a:solidFill>
                  <a:schemeClr val="tx1"/>
                </a:solidFill>
              </a:rPr>
              <a:t>It is important to involve all key stakeholders in this process by asking for their feedback. This includes working with your </a:t>
            </a:r>
            <a:r>
              <a:rPr lang="en-GB" sz="1200" b="1" dirty="0">
                <a:solidFill>
                  <a:schemeClr val="tx1"/>
                </a:solidFill>
              </a:rPr>
              <a:t>Enterprise Coordinator </a:t>
            </a:r>
            <a:r>
              <a:rPr lang="en-GB" sz="1200" dirty="0">
                <a:solidFill>
                  <a:schemeClr val="tx1"/>
                </a:solidFill>
              </a:rPr>
              <a:t>and </a:t>
            </a:r>
            <a:r>
              <a:rPr lang="en-GB" sz="1200" b="1" dirty="0">
                <a:solidFill>
                  <a:schemeClr val="tx1"/>
                </a:solidFill>
              </a:rPr>
              <a:t>Enterprise Adviser </a:t>
            </a:r>
            <a:r>
              <a:rPr lang="en-GB" sz="1200" dirty="0">
                <a:solidFill>
                  <a:schemeClr val="tx1"/>
                </a:solidFill>
              </a:rPr>
              <a:t>to develop your statement. </a:t>
            </a:r>
          </a:p>
          <a:p>
            <a:endParaRPr lang="en-GB" sz="1200" b="1" dirty="0">
              <a:solidFill>
                <a:schemeClr val="tx1"/>
              </a:solidFill>
            </a:endParaRPr>
          </a:p>
          <a:p>
            <a:r>
              <a:rPr lang="en-GB" sz="1200" b="1" dirty="0">
                <a:solidFill>
                  <a:srgbClr val="FF0000"/>
                </a:solidFill>
                <a:hlinkClick r:id="rId8"/>
              </a:rPr>
              <a:t>Use this document to help plan your vision statement. </a:t>
            </a:r>
            <a:endParaRPr lang="en-GB" sz="1200" b="1" dirty="0">
              <a:solidFill>
                <a:srgbClr val="FF0000"/>
              </a:solidFill>
            </a:endParaRPr>
          </a:p>
          <a:p>
            <a:endParaRPr lang="en-GB" sz="1200" b="1" dirty="0">
              <a:solidFill>
                <a:srgbClr val="FF0000"/>
              </a:solidFill>
            </a:endParaRPr>
          </a:p>
          <a:p>
            <a:r>
              <a:rPr lang="en-GB" sz="1600" b="1" dirty="0">
                <a:solidFill>
                  <a:srgbClr val="00A8A8"/>
                </a:solidFill>
              </a:rPr>
              <a:t>Step 2: Your Current Position</a:t>
            </a:r>
          </a:p>
          <a:p>
            <a:endParaRPr lang="en-GB" sz="1600" b="1" dirty="0">
              <a:solidFill>
                <a:srgbClr val="00A8A8"/>
              </a:solidFill>
            </a:endParaRPr>
          </a:p>
          <a:p>
            <a:r>
              <a:rPr lang="en-GB" sz="1200" dirty="0"/>
              <a:t>Review current strengths and areas for improvement to help develop your strategic plan. This can be done by analysing Compass scores, destinations data, LMI, vulnerable cohorts and through SWOT analysis looking at your strengths, weaknesses, opportunities and threats. </a:t>
            </a:r>
          </a:p>
          <a:p>
            <a:endParaRPr lang="en-GB" sz="1200" dirty="0"/>
          </a:p>
          <a:p>
            <a:r>
              <a:rPr lang="en-GB" sz="1200" dirty="0"/>
              <a:t>Work through </a:t>
            </a:r>
            <a:r>
              <a:rPr lang="en-GB" sz="1400" b="1" dirty="0">
                <a:solidFill>
                  <a:srgbClr val="FF0000"/>
                </a:solidFill>
                <a:hlinkClick r:id="rId9"/>
              </a:rPr>
              <a:t>this</a:t>
            </a:r>
            <a:r>
              <a:rPr lang="en-GB" sz="1200" dirty="0"/>
              <a:t> document with your Enterprise Coordinator to determine the state of your current careers provision. </a:t>
            </a:r>
          </a:p>
        </p:txBody>
      </p:sp>
      <p:sp>
        <p:nvSpPr>
          <p:cNvPr id="9" name="TextBox 8">
            <a:extLst>
              <a:ext uri="{FF2B5EF4-FFF2-40B4-BE49-F238E27FC236}">
                <a16:creationId xmlns:a16="http://schemas.microsoft.com/office/drawing/2014/main" id="{0647F7BC-96F1-4374-AB42-7AB248137FE4}"/>
              </a:ext>
            </a:extLst>
          </p:cNvPr>
          <p:cNvSpPr txBox="1"/>
          <p:nvPr/>
        </p:nvSpPr>
        <p:spPr>
          <a:xfrm>
            <a:off x="6340054" y="1761030"/>
            <a:ext cx="5750717" cy="4832092"/>
          </a:xfrm>
          <a:prstGeom prst="rect">
            <a:avLst/>
          </a:prstGeom>
          <a:noFill/>
          <a:ln>
            <a:noFill/>
          </a:ln>
        </p:spPr>
        <p:txBody>
          <a:bodyPr wrap="square" lIns="91440" tIns="45720" rIns="91440" bIns="45720" rtlCol="0" anchor="t">
            <a:spAutoFit/>
          </a:bodyPr>
          <a:lstStyle/>
          <a:p>
            <a:r>
              <a:rPr lang="en-GB" sz="1600" b="1" dirty="0">
                <a:solidFill>
                  <a:srgbClr val="00A8A8"/>
                </a:solidFill>
              </a:rPr>
              <a:t>Step 3: Key Strategic Objectives</a:t>
            </a:r>
            <a:endParaRPr lang="en-GB" sz="1600" b="1" dirty="0"/>
          </a:p>
          <a:p>
            <a:endParaRPr lang="en-GB" sz="1200" dirty="0"/>
          </a:p>
          <a:p>
            <a:r>
              <a:rPr lang="en-GB" sz="1200" dirty="0"/>
              <a:t>Pull together information from your vision and current position to set objectives. This will drive action planning and inform the content of your careers programme. </a:t>
            </a:r>
          </a:p>
          <a:p>
            <a:r>
              <a:rPr lang="en-GB" sz="1200" dirty="0"/>
              <a:t>What are you trying to solve? How could you solve it? What does success look like? </a:t>
            </a:r>
            <a:endParaRPr lang="en-GB" sz="1200" dirty="0">
              <a:solidFill>
                <a:schemeClr val="tx1"/>
              </a:solidFill>
            </a:endParaRPr>
          </a:p>
          <a:p>
            <a:endParaRPr lang="en-GB" sz="1200" b="1" dirty="0">
              <a:solidFill>
                <a:schemeClr val="tx1"/>
              </a:solidFill>
            </a:endParaRPr>
          </a:p>
          <a:p>
            <a:r>
              <a:rPr lang="en-GB" sz="1200" b="1" dirty="0">
                <a:solidFill>
                  <a:schemeClr val="tx1"/>
                </a:solidFill>
              </a:rPr>
              <a:t>Consider writing your objectives as a solution to your school’s development plan. </a:t>
            </a:r>
            <a:r>
              <a:rPr lang="en-GB" sz="1200" dirty="0">
                <a:solidFill>
                  <a:schemeClr val="tx1"/>
                </a:solidFill>
              </a:rPr>
              <a:t>What specific issues is your school/college trying to overcome and how can careers support that? </a:t>
            </a:r>
          </a:p>
          <a:p>
            <a:endParaRPr lang="en-GB" sz="1600" dirty="0">
              <a:solidFill>
                <a:schemeClr val="tx1"/>
              </a:solidFill>
            </a:endParaRPr>
          </a:p>
          <a:p>
            <a:r>
              <a:rPr lang="en-GB" sz="1200" b="1" dirty="0">
                <a:solidFill>
                  <a:srgbClr val="FF0000"/>
                </a:solidFill>
                <a:hlinkClick r:id="rId10"/>
              </a:rPr>
              <a:t>Example of LCR School’s Strategic Objectives</a:t>
            </a:r>
            <a:endParaRPr lang="en-GB" sz="1200" b="1" dirty="0">
              <a:solidFill>
                <a:srgbClr val="FF0000"/>
              </a:solidFill>
            </a:endParaRPr>
          </a:p>
          <a:p>
            <a:endParaRPr lang="en-GB" sz="1200" b="1" dirty="0">
              <a:solidFill>
                <a:srgbClr val="FF0000"/>
              </a:solidFill>
            </a:endParaRPr>
          </a:p>
          <a:p>
            <a:r>
              <a:rPr lang="en-GB" sz="1200" b="1" dirty="0">
                <a:solidFill>
                  <a:srgbClr val="FF0000"/>
                </a:solidFill>
                <a:hlinkClick r:id="rId11"/>
              </a:rPr>
              <a:t>Use this document to support you to develop your own strategic objectives. </a:t>
            </a:r>
            <a:endParaRPr lang="en-GB" sz="1200" b="1" dirty="0">
              <a:solidFill>
                <a:srgbClr val="FF0000"/>
              </a:solidFill>
            </a:endParaRPr>
          </a:p>
          <a:p>
            <a:endParaRPr lang="en-GB" sz="1600" b="1" dirty="0">
              <a:solidFill>
                <a:schemeClr val="tx1"/>
              </a:solidFill>
            </a:endParaRPr>
          </a:p>
          <a:p>
            <a:r>
              <a:rPr lang="en-GB" sz="1600" b="1" dirty="0">
                <a:solidFill>
                  <a:srgbClr val="00A8A8"/>
                </a:solidFill>
              </a:rPr>
              <a:t>Step 4: Action Plan</a:t>
            </a:r>
          </a:p>
          <a:p>
            <a:endParaRPr lang="en-GB" sz="1600" b="1" dirty="0">
              <a:solidFill>
                <a:srgbClr val="00A8A8"/>
              </a:solidFill>
            </a:endParaRPr>
          </a:p>
          <a:p>
            <a:r>
              <a:rPr lang="en-GB" sz="1200" dirty="0"/>
              <a:t>The final stage is to identify how you can meet your strategic objectives and fulfil your vision. This includes key actions, timeframes, responsibilities and evaluation plans. </a:t>
            </a:r>
          </a:p>
          <a:p>
            <a:endParaRPr lang="en-GB" sz="1200" dirty="0"/>
          </a:p>
          <a:p>
            <a:r>
              <a:rPr lang="en-GB" sz="1200" dirty="0"/>
              <a:t>This should also be shared with key stakeholders for feedback. </a:t>
            </a:r>
          </a:p>
          <a:p>
            <a:endParaRPr lang="en-GB" sz="1200" dirty="0"/>
          </a:p>
          <a:p>
            <a:r>
              <a:rPr lang="en-GB" sz="1200" b="1" dirty="0">
                <a:hlinkClick r:id="rId12"/>
              </a:rPr>
              <a:t>Example of LCR School’s Action Plan </a:t>
            </a:r>
            <a:endParaRPr lang="en-GB" sz="1200" b="1" dirty="0"/>
          </a:p>
          <a:p>
            <a:endParaRPr lang="en-GB" sz="1200" dirty="0"/>
          </a:p>
          <a:p>
            <a:r>
              <a:rPr lang="en-GB" sz="1200" b="1" dirty="0">
                <a:solidFill>
                  <a:srgbClr val="FF0000"/>
                </a:solidFill>
                <a:hlinkClick r:id="rId13"/>
              </a:rPr>
              <a:t>Use this action plan template to support with this planning. </a:t>
            </a:r>
            <a:endParaRPr lang="en-GB" sz="1200" b="1" dirty="0">
              <a:solidFill>
                <a:srgbClr val="FF0000"/>
              </a:solidFill>
            </a:endParaRPr>
          </a:p>
        </p:txBody>
      </p:sp>
      <p:sp>
        <p:nvSpPr>
          <p:cNvPr id="3" name="TextBox 2">
            <a:extLst>
              <a:ext uri="{FF2B5EF4-FFF2-40B4-BE49-F238E27FC236}">
                <a16:creationId xmlns:a16="http://schemas.microsoft.com/office/drawing/2014/main" id="{A2BE368F-23D2-48BB-B180-FBC3A0F4825B}"/>
              </a:ext>
            </a:extLst>
          </p:cNvPr>
          <p:cNvSpPr txBox="1"/>
          <p:nvPr/>
        </p:nvSpPr>
        <p:spPr>
          <a:xfrm>
            <a:off x="1156790" y="936010"/>
            <a:ext cx="9456711" cy="738664"/>
          </a:xfrm>
          <a:prstGeom prst="rect">
            <a:avLst/>
          </a:prstGeom>
          <a:noFill/>
        </p:spPr>
        <p:txBody>
          <a:bodyPr wrap="square" rtlCol="0">
            <a:spAutoFit/>
          </a:bodyPr>
          <a:lstStyle/>
          <a:p>
            <a:pPr marL="171450" indent="-171450">
              <a:buFont typeface="Arial" panose="020B0604020202020204" pitchFamily="34" charset="0"/>
              <a:buChar char="•"/>
            </a:pPr>
            <a:r>
              <a:rPr lang="en-GB" sz="1400" b="1" dirty="0"/>
              <a:t>A s</a:t>
            </a:r>
            <a:r>
              <a:rPr lang="en-GB" sz="1400" b="1" dirty="0">
                <a:solidFill>
                  <a:schemeClr val="tx1"/>
                </a:solidFill>
              </a:rPr>
              <a:t>trategic plan ensures that the Careers Leader is able to implement the careers programme and track/measure impact. </a:t>
            </a:r>
          </a:p>
          <a:p>
            <a:pPr marL="171450" indent="-171450">
              <a:buFont typeface="Arial" panose="020B0604020202020204" pitchFamily="34" charset="0"/>
              <a:buChar char="•"/>
            </a:pPr>
            <a:r>
              <a:rPr lang="en-GB" sz="1400" b="1" dirty="0">
                <a:solidFill>
                  <a:schemeClr val="tx1"/>
                </a:solidFill>
              </a:rPr>
              <a:t>Building a strategic plan can support with improving outcomes for all students, meeting Gatsby Benchmarks and encourages a whole school approach by embedding careers across the curriculum. </a:t>
            </a:r>
          </a:p>
        </p:txBody>
      </p:sp>
    </p:spTree>
    <p:extLst>
      <p:ext uri="{BB962C8B-B14F-4D97-AF65-F5344CB8AC3E}">
        <p14:creationId xmlns:p14="http://schemas.microsoft.com/office/powerpoint/2010/main" val="3103247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398</Words>
  <Application>Microsoft Office PowerPoint</Application>
  <PresentationFormat>Widescreen</PresentationFormat>
  <Paragraphs>40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Lesleyann Craig</dc:creator>
  <cp:lastModifiedBy>Lesleyann Craig</cp:lastModifiedBy>
  <cp:revision>16</cp:revision>
  <dcterms:created xsi:type="dcterms:W3CDTF">2021-03-15T13:16:20Z</dcterms:created>
  <dcterms:modified xsi:type="dcterms:W3CDTF">2021-04-26T16:45:28Z</dcterms:modified>
</cp:coreProperties>
</file>