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60" r:id="rId1"/>
  </p:sldMasterIdLst>
  <p:notesMasterIdLst>
    <p:notesMasterId r:id="rId10"/>
  </p:notesMasterIdLst>
  <p:sldIdLst>
    <p:sldId id="307" r:id="rId2"/>
    <p:sldId id="275" r:id="rId3"/>
    <p:sldId id="310" r:id="rId4"/>
    <p:sldId id="312" r:id="rId5"/>
    <p:sldId id="313" r:id="rId6"/>
    <p:sldId id="294" r:id="rId7"/>
    <p:sldId id="311" r:id="rId8"/>
    <p:sldId id="31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purl.oclc.org/ooxml/drawingml/main" xmlns:r="http://purl.oclc.org/ooxml/officeDocument/relationships" xmlns:p="http://purl.oclc.org/ooxml/presentationml/main">
  <p:cmAuthor id="1" name="Gill Walsh" initials="GW" lastIdx="1" clrIdx="0">
    <p:extLst>
      <p:ext uri="{19B8F6BF-5375-455C-9EA6-DF929625EA0E}">
        <p15:presenceInfo xmlns:p15="http://schemas.microsoft.com/office/powerpoint/2012/main" userId="S::gill.walsh@liverpoollep.org::98cb8c3b-b93b-4c4c-9522-ab895da9f9cf" providerId="AD"/>
      </p:ext>
    </p:extLst>
  </p:cmAuthor>
</p:cmAuthorLst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00A8A8"/>
    <a:srgbClr val="0837BC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>
    <p:restoredLeft sz="14.995%" autoAdjust="0"/>
    <p:restoredTop sz="93.792%" autoAdjust="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viewProps" Target="viewProps.xml"/><Relationship Id="rId3" Type="http://purl.oclc.org/ooxml/officeDocument/relationships/slide" Target="slides/slide2.xml"/><Relationship Id="rId7" Type="http://purl.oclc.org/ooxml/officeDocument/relationships/slide" Target="slides/slide6.xml"/><Relationship Id="rId12" Type="http://purl.oclc.org/ooxml/officeDocument/relationships/presProps" Target="presProp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commentAuthors" Target="commentAuthors.xml"/><Relationship Id="rId5" Type="http://purl.oclc.org/ooxml/officeDocument/relationships/slide" Target="slides/slide4.xml"/><Relationship Id="rId15" Type="http://purl.oclc.org/ooxml/officeDocument/relationships/tableStyles" Target="tableStyles.xml"/><Relationship Id="rId10" Type="http://purl.oclc.org/ooxml/officeDocument/relationships/notesMaster" Target="notesMasters/notesMaster1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notesMasters/notesMaster1.xml><?xml version="1.0" encoding="utf-8"?>
<p:notes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5A3D5-D1E2-4812-8C3D-40EE318E58C6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F41FE-66D4-4F61-9116-DF453EDD0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21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purl.oclc.org/ooxml/officeDocument/relationships/slide" Target="../slides/slide7.xml"/><Relationship Id="rId1" Type="http://purl.oclc.org/ooxml/officeDocument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purl.oclc.org/ooxml/officeDocument/relationships/slide" Target="../slides/slide8.xml"/><Relationship Id="rId1" Type="http://purl.oclc.org/ooxml/officeDocument/relationships/notesMaster" Target="../notesMasters/notesMaster1.xml"/></Relationships>
</file>

<file path=ppt/notesSlides/notesSlide1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F41FE-66D4-4F61-9116-DF453EDD09A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4503"/>
      </p:ext>
    </p:extLst>
  </p:cSld>
  <p:clrMapOvr>
    <a:masterClrMapping/>
  </p:clrMapOvr>
</p:notes>
</file>

<file path=ppt/notesSlides/notesSlide2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F41FE-66D4-4F61-9116-DF453EDD09A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1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08/07/2021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image" Target="../media/image2.png"/><Relationship Id="rId7" Type="http://purl.oclc.org/ooxml/officeDocument/relationships/image" Target="../media/image6.png"/><Relationship Id="rId2" Type="http://purl.oclc.org/ooxml/officeDocument/relationships/image" Target="../media/image1.png"/><Relationship Id="rId1" Type="http://purl.oclc.org/ooxml/officeDocument/relationships/slideLayout" Target="../slideLayouts/slideLayout1.xml"/><Relationship Id="rId6" Type="http://purl.oclc.org/ooxml/officeDocument/relationships/image" Target="../media/image5.svg"/><Relationship Id="rId5" Type="http://purl.oclc.org/ooxml/officeDocument/relationships/image" Target="../media/image4.png"/><Relationship Id="rId4" Type="http://purl.oclc.org/ooxml/officeDocument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purl.oclc.org/ooxml/officeDocument/relationships/image" Target="../media/image3.svg"/><Relationship Id="rId2" Type="http://purl.oclc.org/ooxml/officeDocument/relationships/image" Target="../media/image2.png"/><Relationship Id="rId1" Type="http://purl.oclc.org/ooxml/officeDocument/relationships/slideLayout" Target="../slideLayouts/slideLayout1.xml"/><Relationship Id="rId5" Type="http://purl.oclc.org/ooxml/officeDocument/relationships/image" Target="../media/image8.jpeg"/><Relationship Id="rId4" Type="http://purl.oclc.org/ooxml/officeDocument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purl.oclc.org/ooxml/officeDocument/relationships/image" Target="../media/image3.svg"/><Relationship Id="rId2" Type="http://purl.oclc.org/ooxml/officeDocument/relationships/image" Target="../media/image2.png"/><Relationship Id="rId1" Type="http://purl.oclc.org/ooxml/officeDocument/relationships/slideLayout" Target="../slideLayouts/slideLayout1.xml"/><Relationship Id="rId5" Type="http://purl.oclc.org/ooxml/officeDocument/relationships/image" Target="../media/image9.png"/><Relationship Id="rId4" Type="http://purl.oclc.org/ooxml/officeDocument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purl.oclc.org/ooxml/officeDocument/relationships/image" Target="../media/image3.svg"/><Relationship Id="rId2" Type="http://purl.oclc.org/ooxml/officeDocument/relationships/image" Target="../media/image2.png"/><Relationship Id="rId1" Type="http://purl.oclc.org/ooxml/officeDocument/relationships/slideLayout" Target="../slideLayouts/slideLayout1.xml"/><Relationship Id="rId5" Type="http://purl.oclc.org/ooxml/officeDocument/relationships/image" Target="../media/image10.png"/><Relationship Id="rId4" Type="http://purl.oclc.org/ooxml/officeDocument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purl.oclc.org/ooxml/officeDocument/relationships/image" Target="../media/image3.svg"/><Relationship Id="rId2" Type="http://purl.oclc.org/ooxml/officeDocument/relationships/image" Target="../media/image2.png"/><Relationship Id="rId1" Type="http://purl.oclc.org/ooxml/officeDocument/relationships/slideLayout" Target="../slideLayouts/slideLayout1.xml"/><Relationship Id="rId5" Type="http://purl.oclc.org/ooxml/officeDocument/relationships/image" Target="../media/image11.png"/><Relationship Id="rId4" Type="http://purl.oclc.org/ooxml/officeDocument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purl.oclc.org/ooxml/officeDocument/relationships/image" Target="../media/image3.svg"/><Relationship Id="rId2" Type="http://purl.oclc.org/ooxml/officeDocument/relationships/image" Target="../media/image2.png"/><Relationship Id="rId1" Type="http://purl.oclc.org/ooxml/officeDocument/relationships/slideLayout" Target="../slideLayouts/slideLayout1.xml"/><Relationship Id="rId5" Type="http://purl.oclc.org/ooxml/officeDocument/relationships/image" Target="../media/image12.png"/><Relationship Id="rId4" Type="http://purl.oclc.org/ooxml/officeDocument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purl.oclc.org/ooxml/officeDocument/relationships/image" Target="../media/image2.png"/><Relationship Id="rId7" Type="http://purl.oclc.org/ooxml/officeDocument/relationships/hyperlink" Target="http://www.growthplatform.org/" TargetMode="External"/><Relationship Id="rId2" Type="http://purl.oclc.org/ooxml/officeDocument/relationships/notesSlide" Target="../notesSlides/notesSlide1.xml"/><Relationship Id="rId1" Type="http://purl.oclc.org/ooxml/officeDocument/relationships/slideLayout" Target="../slideLayouts/slideLayout1.xml"/><Relationship Id="rId6" Type="http://purl.oclc.org/ooxml/officeDocument/relationships/image" Target="../media/image13.png"/><Relationship Id="rId5" Type="http://purl.oclc.org/ooxml/officeDocument/relationships/image" Target="../media/image7.png"/><Relationship Id="rId4" Type="http://purl.oclc.org/ooxml/officeDocument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purl.oclc.org/ooxml/officeDocument/relationships/image" Target="../media/image2.png"/><Relationship Id="rId2" Type="http://purl.oclc.org/ooxml/officeDocument/relationships/notesSlide" Target="../notesSlides/notesSlide2.xml"/><Relationship Id="rId1" Type="http://purl.oclc.org/ooxml/officeDocument/relationships/slideLayout" Target="../slideLayouts/slideLayout1.xml"/><Relationship Id="rId6" Type="http://purl.oclc.org/ooxml/officeDocument/relationships/hyperlink" Target="http://www.growthplatform.org/" TargetMode="External"/><Relationship Id="rId5" Type="http://purl.oclc.org/ooxml/officeDocument/relationships/image" Target="../media/image7.png"/><Relationship Id="rId4" Type="http://purl.oclc.org/ooxml/officeDocument/relationships/image" Target="../media/image3.svg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726230F-AE7F-4B67-BD8D-21AC9B531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23369" y="2878664"/>
            <a:ext cx="3038254" cy="27128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A3CDC30-6E7A-414F-AB1D-6F1E79836CEA}"/>
              </a:ext>
            </a:extLst>
          </p:cNvPr>
          <p:cNvSpPr/>
          <p:nvPr/>
        </p:nvSpPr>
        <p:spPr>
          <a:xfrm>
            <a:off x="1611354" y="423413"/>
            <a:ext cx="7835704" cy="1033535"/>
          </a:xfrm>
          <a:prstGeom prst="rect">
            <a:avLst/>
          </a:prstGeom>
          <a:solidFill>
            <a:srgbClr val="00A8A8"/>
          </a:solidFill>
          <a:ln>
            <a:solidFill>
              <a:srgbClr val="00A8A8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6318D05-157A-4DBC-AC77-8EB130700F99}"/>
              </a:ext>
            </a:extLst>
          </p:cNvPr>
          <p:cNvSpPr/>
          <p:nvPr/>
        </p:nvSpPr>
        <p:spPr>
          <a:xfrm>
            <a:off x="390304" y="612201"/>
            <a:ext cx="977265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GB" altLang="en-US" sz="4000" b="1" dirty="0">
                <a:solidFill>
                  <a:schemeClr val="bg1"/>
                </a:solidFill>
              </a:rPr>
              <a:t>Liverpool City Region Careers Hub</a:t>
            </a:r>
            <a:br>
              <a:rPr lang="en-GB" altLang="en-US" sz="4000" b="1" dirty="0">
                <a:solidFill>
                  <a:schemeClr val="bg1"/>
                </a:solidFill>
              </a:rPr>
            </a:br>
            <a:br>
              <a:rPr lang="en-GB" altLang="en-US" sz="4000" b="1" dirty="0">
                <a:solidFill>
                  <a:schemeClr val="bg1"/>
                </a:solidFill>
              </a:rPr>
            </a:b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2272E8-1B77-490C-AD41-FC151E8E8BC8}"/>
              </a:ext>
            </a:extLst>
          </p:cNvPr>
          <p:cNvSpPr/>
          <p:nvPr/>
        </p:nvSpPr>
        <p:spPr>
          <a:xfrm>
            <a:off x="6003339" y="4411824"/>
            <a:ext cx="646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br>
              <a:rPr lang="en-GB" altLang="en-US" sz="2400" b="1" dirty="0"/>
            </a:br>
            <a:endParaRPr lang="en-GB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0436CE-AC95-468D-878B-7211253DF301}"/>
              </a:ext>
            </a:extLst>
          </p:cNvPr>
          <p:cNvSpPr txBox="1"/>
          <p:nvPr/>
        </p:nvSpPr>
        <p:spPr>
          <a:xfrm>
            <a:off x="1778697" y="5878526"/>
            <a:ext cx="8384257" cy="1369075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 algn="ctr">
              <a:buFont typeface="Arial,Sans-Serif" panose="020B0604020202020204" pitchFamily="34" charset="0"/>
              <a:buNone/>
            </a:pPr>
            <a:r>
              <a:rPr lang="en-US" sz="2400" b="1" dirty="0">
                <a:solidFill>
                  <a:srgbClr val="0837BC"/>
                </a:solidFill>
                <a:ea typeface="+mn-lt"/>
                <a:cs typeface="+mn-lt"/>
              </a:rPr>
              <a:t>Andrew Rannard, Headteacher of De La Salle School</a:t>
            </a:r>
          </a:p>
          <a:p>
            <a:pPr marL="742950" indent="-285750" algn="ctr">
              <a:buFont typeface="Arial,Sans-Serif" panose="020B0604020202020204" pitchFamily="34" charset="0"/>
              <a:buNone/>
            </a:pPr>
            <a:r>
              <a:rPr lang="en-US" sz="2000" b="1" dirty="0">
                <a:solidFill>
                  <a:srgbClr val="0837BC"/>
                </a:solidFill>
                <a:ea typeface="+mn-lt"/>
                <a:cs typeface="+mn-lt"/>
              </a:rPr>
              <a:t>30 June 2021  </a:t>
            </a:r>
          </a:p>
          <a:p>
            <a:pPr marL="742950" indent="-285750" algn="ctr">
              <a:buFont typeface="Arial,Sans-Serif" panose="020B0604020202020204" pitchFamily="34" charset="0"/>
              <a:buNone/>
            </a:pPr>
            <a:endParaRPr lang="en-US" sz="2000" b="1" dirty="0">
              <a:solidFill>
                <a:srgbClr val="0837BC"/>
              </a:solidFill>
              <a:ea typeface="+mn-lt"/>
              <a:cs typeface="+mn-lt"/>
            </a:endParaRPr>
          </a:p>
          <a:p>
            <a:pPr marL="742950" indent="-285750" algn="ctr">
              <a:buFont typeface="Arial,Sans-Serif" panose="020B0604020202020204" pitchFamily="34" charset="0"/>
              <a:buNone/>
            </a:pPr>
            <a:endParaRPr lang="en-GB" sz="2800" b="1" dirty="0">
              <a:ea typeface="+mn-lt"/>
              <a:cs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B10D82-3262-FB4D-8F58-8E9EFEB95AFE}"/>
              </a:ext>
            </a:extLst>
          </p:cNvPr>
          <p:cNvSpPr/>
          <p:nvPr/>
        </p:nvSpPr>
        <p:spPr>
          <a:xfrm>
            <a:off x="390304" y="1553157"/>
            <a:ext cx="97726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GB" altLang="en-US" sz="2800" b="1" dirty="0">
                <a:solidFill>
                  <a:srgbClr val="00A8A8"/>
                </a:solidFill>
              </a:rPr>
              <a:t>To help </a:t>
            </a:r>
            <a:r>
              <a:rPr lang="en-GB" altLang="en-US" sz="2800" b="1" u="sng" dirty="0">
                <a:solidFill>
                  <a:srgbClr val="0837BC"/>
                </a:solidFill>
              </a:rPr>
              <a:t>every</a:t>
            </a:r>
            <a:r>
              <a:rPr lang="en-GB" altLang="en-US" sz="2800" b="1" dirty="0">
                <a:solidFill>
                  <a:srgbClr val="00A8A8"/>
                </a:solidFill>
              </a:rPr>
              <a:t> young person find their </a:t>
            </a:r>
            <a:r>
              <a:rPr lang="en-GB" altLang="en-US" sz="2800" b="1" u="sng" dirty="0">
                <a:solidFill>
                  <a:srgbClr val="0837BC"/>
                </a:solidFill>
              </a:rPr>
              <a:t>best</a:t>
            </a:r>
            <a:r>
              <a:rPr lang="en-GB" altLang="en-US" sz="2800" b="1" dirty="0">
                <a:solidFill>
                  <a:srgbClr val="00A8A8"/>
                </a:solidFill>
              </a:rPr>
              <a:t> next step</a:t>
            </a:r>
            <a:r>
              <a:rPr lang="en-GB" altLang="en-US" sz="4000" b="1" dirty="0">
                <a:solidFill>
                  <a:srgbClr val="00A8A8"/>
                </a:solidFill>
              </a:rPr>
              <a:t> </a:t>
            </a:r>
            <a:endParaRPr lang="en-GB" sz="4000" b="1" dirty="0">
              <a:solidFill>
                <a:srgbClr val="00A8A8"/>
              </a:solidFill>
            </a:endParaRPr>
          </a:p>
          <a:p>
            <a:pPr lvl="1" algn="ctr"/>
            <a:br>
              <a:rPr lang="en-GB" altLang="en-US" sz="3600" b="1" dirty="0">
                <a:solidFill>
                  <a:srgbClr val="00A8A8"/>
                </a:solidFill>
              </a:rPr>
            </a:br>
            <a:br>
              <a:rPr lang="en-GB" altLang="en-US" sz="3600" b="1" dirty="0">
                <a:solidFill>
                  <a:srgbClr val="00A8A8"/>
                </a:solidFill>
              </a:rPr>
            </a:br>
            <a:endParaRPr lang="en-GB" sz="2000" b="1" dirty="0">
              <a:solidFill>
                <a:srgbClr val="00A8A8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6D8031-DD7A-7E45-99AD-674A8FD3E838}"/>
              </a:ext>
            </a:extLst>
          </p:cNvPr>
          <p:cNvSpPr/>
          <p:nvPr/>
        </p:nvSpPr>
        <p:spPr>
          <a:xfrm>
            <a:off x="1611354" y="1436117"/>
            <a:ext cx="7835704" cy="1033535"/>
          </a:xfrm>
          <a:prstGeom prst="rect">
            <a:avLst/>
          </a:prstGeom>
          <a:noFill/>
          <a:ln>
            <a:solidFill>
              <a:srgbClr val="00A8A8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1AB550-73D7-5D45-BAE7-CA8A35FB2739}"/>
              </a:ext>
            </a:extLst>
          </p:cNvPr>
          <p:cNvSpPr/>
          <p:nvPr/>
        </p:nvSpPr>
        <p:spPr>
          <a:xfrm>
            <a:off x="9404595" y="423413"/>
            <a:ext cx="2046239" cy="2046239"/>
          </a:xfrm>
          <a:prstGeom prst="rect">
            <a:avLst/>
          </a:prstGeom>
          <a:solidFill>
            <a:srgbClr val="0837BC"/>
          </a:solidFill>
          <a:ln w="76200"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61A3F19-03C6-6F4A-B45B-180E281EC6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68402" y="600657"/>
            <a:ext cx="1815602" cy="181560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C51CBF3-3736-4F2B-93C8-B7C71049148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386" y="2863881"/>
            <a:ext cx="2771568" cy="28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70071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3A4518-5E9E-4C08-9568-35126381874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2675" y="78408"/>
            <a:ext cx="2334914" cy="6509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1FB732-29E9-49DE-8A80-1DA12A07563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5607" y="3142050"/>
            <a:ext cx="8198526" cy="37159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E1CBF4-BBE1-4C1E-A8AB-82286DC16BF3}"/>
              </a:ext>
            </a:extLst>
          </p:cNvPr>
          <p:cNvSpPr txBox="1"/>
          <p:nvPr/>
        </p:nvSpPr>
        <p:spPr>
          <a:xfrm>
            <a:off x="533256" y="78408"/>
            <a:ext cx="7384774" cy="564025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 algn="l">
              <a:buFont typeface="Arial,Sans-Serif" panose="020B0604020202020204" pitchFamily="34" charset="0"/>
              <a:buNone/>
            </a:pPr>
            <a:r>
              <a:rPr lang="en-US" sz="3200" b="1" dirty="0">
                <a:solidFill>
                  <a:srgbClr val="00A8A8"/>
                </a:solidFill>
                <a:ea typeface="+mn-lt"/>
                <a:cs typeface="+mn-lt"/>
              </a:rPr>
              <a:t>LCR is a Growing Economy  </a:t>
            </a:r>
            <a:endParaRPr lang="en-GB" sz="3200" b="1" dirty="0">
              <a:solidFill>
                <a:srgbClr val="00A8A8"/>
              </a:solidFill>
              <a:ea typeface="+mn-lt"/>
              <a:cs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B4CE5C-7818-4914-B3A0-0774E773FAF0}"/>
              </a:ext>
            </a:extLst>
          </p:cNvPr>
          <p:cNvSpPr txBox="1"/>
          <p:nvPr/>
        </p:nvSpPr>
        <p:spPr>
          <a:xfrm>
            <a:off x="1033260" y="767124"/>
            <a:ext cx="10379961" cy="2582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%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Liverpool City Region is a £32.3bn economy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impact of the global recession affected the Liverpool City Region economy for longer than nationally, with sustained growth only returning in 2013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the last five years (2013-18) nearly £2.8bn has been added to the economy, following the impacts of the Global Financial Crisis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four of the last five year growth in the City Region has been higher than the national average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However, like nationally, growth rates have struggled to reach pre-recession levels</a:t>
            </a:r>
          </a:p>
        </p:txBody>
      </p:sp>
    </p:spTree>
    <p:extLst>
      <p:ext uri="{BB962C8B-B14F-4D97-AF65-F5344CB8AC3E}">
        <p14:creationId xmlns:p14="http://schemas.microsoft.com/office/powerpoint/2010/main" val="130559462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3A4518-5E9E-4C08-9568-35126381874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2675" y="78408"/>
            <a:ext cx="2334914" cy="6509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E1CBF4-BBE1-4C1E-A8AB-82286DC16BF3}"/>
              </a:ext>
            </a:extLst>
          </p:cNvPr>
          <p:cNvSpPr txBox="1"/>
          <p:nvPr/>
        </p:nvSpPr>
        <p:spPr>
          <a:xfrm>
            <a:off x="533256" y="78408"/>
            <a:ext cx="7384774" cy="564025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 algn="l">
              <a:buFont typeface="Arial,Sans-Serif" panose="020B0604020202020204" pitchFamily="34" charset="0"/>
              <a:buNone/>
            </a:pPr>
            <a:r>
              <a:rPr lang="en-US" sz="3200" b="1" dirty="0">
                <a:solidFill>
                  <a:srgbClr val="00A8A8"/>
                </a:solidFill>
                <a:ea typeface="+mn-lt"/>
                <a:cs typeface="+mn-lt"/>
              </a:rPr>
              <a:t>With Key Sectors  </a:t>
            </a:r>
            <a:endParaRPr lang="en-GB" sz="3200" b="1" dirty="0">
              <a:solidFill>
                <a:srgbClr val="00A8A8"/>
              </a:solidFill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02185C-C46C-4631-961C-7387BC738994}"/>
              </a:ext>
            </a:extLst>
          </p:cNvPr>
          <p:cNvSpPr txBox="1"/>
          <p:nvPr/>
        </p:nvSpPr>
        <p:spPr>
          <a:xfrm>
            <a:off x="788655" y="785251"/>
            <a:ext cx="6107226" cy="3647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%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Liverpool City Region almost 40% of gross value added (GVA) is generated by:</a:t>
            </a:r>
          </a:p>
          <a:p>
            <a:pPr marL="820738" lvl="3" indent="-363538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Manufacturing, </a:t>
            </a:r>
          </a:p>
          <a:p>
            <a:pPr marL="820738" lvl="3" indent="-363538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Human health &amp; social work</a:t>
            </a:r>
          </a:p>
          <a:p>
            <a:pPr marL="820738" lvl="3" indent="-363538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Wholesale &amp; retail</a:t>
            </a:r>
          </a:p>
          <a:p>
            <a:pPr marL="271463" lvl="2" indent="-271463">
              <a:lnSpc>
                <a:spcPct val="110%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Over the past 20 years the contribution to GVA from Manufacturing has declined, along with Education, Public Admin and Finance &amp; Insurance.</a:t>
            </a:r>
          </a:p>
          <a:p>
            <a:pPr marL="271463" lvl="2" indent="-271463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Sectors that have grown in significance include: </a:t>
            </a:r>
          </a:p>
          <a:p>
            <a:pPr marL="820738" lvl="5" indent="-363538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Human health &amp; social work, </a:t>
            </a:r>
          </a:p>
          <a:p>
            <a:pPr marL="820738" lvl="5" indent="-363538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Wholesale &amp; retail</a:t>
            </a:r>
          </a:p>
          <a:p>
            <a:pPr marL="820738" lvl="5" indent="-363538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Information &amp; communication</a:t>
            </a:r>
          </a:p>
          <a:p>
            <a:pPr marL="820738" lvl="5" indent="-363538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Administrative &amp; support services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5BA53F-A97C-4EA4-8EF6-4805EE2F872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880" y="872192"/>
            <a:ext cx="5795307" cy="55794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5B834E8-F3CD-4CEC-9698-1D008C195495}"/>
              </a:ext>
            </a:extLst>
          </p:cNvPr>
          <p:cNvSpPr txBox="1"/>
          <p:nvPr/>
        </p:nvSpPr>
        <p:spPr>
          <a:xfrm>
            <a:off x="841457" y="4432403"/>
            <a:ext cx="5643692" cy="239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%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largest 5 sectors account for approximately 43% of all employment jobs in Liverpool City Region, compared to 35% nationally.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GVA terms the largest 5 sectors account for 36% of all output in the City Region, compared to 27% nationally.  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public sector continues to contribute a larger share of GVA and employment jobs in the City Region than nationally.</a:t>
            </a:r>
          </a:p>
        </p:txBody>
      </p:sp>
    </p:spTree>
    <p:extLst>
      <p:ext uri="{BB962C8B-B14F-4D97-AF65-F5344CB8AC3E}">
        <p14:creationId xmlns:p14="http://schemas.microsoft.com/office/powerpoint/2010/main" val="2723735716"/>
      </p:ext>
    </p:extLst>
  </p:cSld>
  <p:clrMapOvr>
    <a:masterClrMapping/>
  </p:clrMapOvr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3A4518-5E9E-4C08-9568-35126381874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4649" y="125260"/>
            <a:ext cx="2334914" cy="6509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7A719A-22E2-414F-9962-55C984EDEBEB}"/>
              </a:ext>
            </a:extLst>
          </p:cNvPr>
          <p:cNvSpPr txBox="1"/>
          <p:nvPr/>
        </p:nvSpPr>
        <p:spPr>
          <a:xfrm>
            <a:off x="539721" y="263643"/>
            <a:ext cx="10753725" cy="1035493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>
              <a:buFont typeface="Arial,Sans-Serif" panose="020B0604020202020204" pitchFamily="34" charset="0"/>
              <a:buNone/>
            </a:pPr>
            <a:r>
              <a:rPr lang="en-US" sz="3200" b="1" dirty="0">
                <a:solidFill>
                  <a:srgbClr val="00A8A8"/>
                </a:solidFill>
                <a:ea typeface="+mn-lt"/>
                <a:cs typeface="+mn-lt"/>
              </a:rPr>
              <a:t>Population growth, but slower than average      </a:t>
            </a:r>
            <a:endParaRPr lang="en-GB" sz="3200" b="1" dirty="0">
              <a:solidFill>
                <a:srgbClr val="00A8A8"/>
              </a:solidFill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A213E0-D2B3-413A-8EA6-A02DAB7F0FFA}"/>
              </a:ext>
            </a:extLst>
          </p:cNvPr>
          <p:cNvSpPr txBox="1"/>
          <p:nvPr/>
        </p:nvSpPr>
        <p:spPr>
          <a:xfrm>
            <a:off x="973578" y="2126610"/>
            <a:ext cx="6354205" cy="25094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%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Liverpool City Region has a population of 1.56 million, which has grown year on year since 2003.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978,000 working are people in the City Region, with number having grown by 4.4% since 2000. 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However both the total population and working age population have grown significantly slower than the national average.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3A3F67-0C16-4CF0-98B8-8AF3BF78735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8817" y="1054265"/>
            <a:ext cx="4599885" cy="564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00495"/>
      </p:ext>
    </p:extLst>
  </p:cSld>
  <p:clrMapOvr>
    <a:masterClrMapping/>
  </p:clrMapOvr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3A4518-5E9E-4C08-9568-35126381874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7365" y="0"/>
            <a:ext cx="2334914" cy="6509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7A719A-22E2-414F-9962-55C984EDEBEB}"/>
              </a:ext>
            </a:extLst>
          </p:cNvPr>
          <p:cNvSpPr txBox="1"/>
          <p:nvPr/>
        </p:nvSpPr>
        <p:spPr>
          <a:xfrm>
            <a:off x="539721" y="263643"/>
            <a:ext cx="10753725" cy="1035493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>
              <a:buFont typeface="Arial,Sans-Serif" panose="020B0604020202020204" pitchFamily="34" charset="0"/>
              <a:buNone/>
            </a:pPr>
            <a:r>
              <a:rPr lang="en-US" sz="3200" b="1" dirty="0">
                <a:solidFill>
                  <a:srgbClr val="00A8A8"/>
                </a:solidFill>
                <a:ea typeface="+mn-lt"/>
                <a:cs typeface="+mn-lt"/>
              </a:rPr>
              <a:t>Similar occupational structure to UK      </a:t>
            </a:r>
            <a:endParaRPr lang="en-GB" sz="3200" b="1" dirty="0">
              <a:solidFill>
                <a:srgbClr val="00A8A8"/>
              </a:solidFill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CB59B2-E242-4791-B46F-608FAF4D4C1D}"/>
              </a:ext>
            </a:extLst>
          </p:cNvPr>
          <p:cNvSpPr txBox="1"/>
          <p:nvPr/>
        </p:nvSpPr>
        <p:spPr>
          <a:xfrm>
            <a:off x="1194383" y="1598381"/>
            <a:ext cx="4254266" cy="4260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%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Overall Liverpool City Region has a similar breakdown to the UK in terms of occupational levels.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However the City Region has a higher proportion of people employed in Health related occupations.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contrast there are fewer people employed in Corporate and Business related occupations.</a:t>
            </a:r>
          </a:p>
          <a:p>
            <a:pPr marL="285750" indent="-285750">
              <a:lnSpc>
                <a:spcPct val="110%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Overall Liverpool City Regions has a smaller proportion of people employed in higher level occupations.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F09E7B-7684-48C0-851F-3D5F56E6185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4377" y="863129"/>
            <a:ext cx="6117439" cy="597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62900"/>
      </p:ext>
    </p:extLst>
  </p:cSld>
  <p:clrMapOvr>
    <a:masterClrMapping/>
  </p:clrMapOvr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3A4518-5E9E-4C08-9568-35126381874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4982" y="93967"/>
            <a:ext cx="2334914" cy="6509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7A719A-22E2-414F-9962-55C984EDEBEB}"/>
              </a:ext>
            </a:extLst>
          </p:cNvPr>
          <p:cNvSpPr txBox="1"/>
          <p:nvPr/>
        </p:nvSpPr>
        <p:spPr>
          <a:xfrm>
            <a:off x="539721" y="263643"/>
            <a:ext cx="10753725" cy="1035493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>
              <a:buFont typeface="Arial,Sans-Serif" panose="020B0604020202020204" pitchFamily="34" charset="0"/>
              <a:buNone/>
            </a:pPr>
            <a:r>
              <a:rPr lang="en-US" sz="3200" b="1" dirty="0">
                <a:solidFill>
                  <a:srgbClr val="00A8A8"/>
                </a:solidFill>
                <a:ea typeface="+mn-lt"/>
                <a:cs typeface="+mn-lt"/>
              </a:rPr>
              <a:t>The number of jobs in the City Region is growing     </a:t>
            </a:r>
            <a:endParaRPr lang="en-GB" sz="3200" b="1" dirty="0">
              <a:solidFill>
                <a:srgbClr val="00A8A8"/>
              </a:solidFill>
              <a:ea typeface="+mn-lt"/>
              <a:cs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C9818C-4043-4BE7-871D-76317A2EBC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8044" y="1432340"/>
            <a:ext cx="10254055" cy="479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288580"/>
      </p:ext>
    </p:extLst>
  </p:cSld>
  <p:clrMapOvr>
    <a:masterClrMapping/>
  </p:clrMapOvr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3A4518-5E9E-4C08-9568-35126381874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2035" y="177857"/>
            <a:ext cx="2334914" cy="6509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7A719A-22E2-414F-9962-55C984EDEBEB}"/>
              </a:ext>
            </a:extLst>
          </p:cNvPr>
          <p:cNvSpPr txBox="1"/>
          <p:nvPr/>
        </p:nvSpPr>
        <p:spPr>
          <a:xfrm>
            <a:off x="539721" y="263643"/>
            <a:ext cx="10753725" cy="1035493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>
              <a:buFont typeface="Arial,Sans-Serif" panose="020B0604020202020204" pitchFamily="34" charset="0"/>
              <a:buNone/>
            </a:pPr>
            <a:r>
              <a:rPr lang="en-US" sz="3200" b="1" dirty="0">
                <a:solidFill>
                  <a:srgbClr val="00A8A8"/>
                </a:solidFill>
                <a:ea typeface="+mn-lt"/>
                <a:cs typeface="+mn-lt"/>
              </a:rPr>
              <a:t>Our Business Base is growing at a pace …      </a:t>
            </a:r>
            <a:endParaRPr lang="en-GB" sz="3200" b="1" dirty="0">
              <a:solidFill>
                <a:srgbClr val="00A8A8"/>
              </a:solidFill>
              <a:ea typeface="+mn-lt"/>
              <a:cs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4F9C1D-B412-46BF-9832-EBBC0317DA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554" y="1299136"/>
            <a:ext cx="11175971" cy="47621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117C1A-3C88-43C6-A649-671BCD0F034E}"/>
              </a:ext>
            </a:extLst>
          </p:cNvPr>
          <p:cNvSpPr txBox="1"/>
          <p:nvPr/>
        </p:nvSpPr>
        <p:spPr>
          <a:xfrm>
            <a:off x="4118994" y="6304327"/>
            <a:ext cx="5486400" cy="29003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 algn="l">
              <a:buFont typeface="Arial,Sans-Serif" panose="020B0604020202020204" pitchFamily="34" charset="0"/>
              <a:buNone/>
            </a:pPr>
            <a:r>
              <a:rPr lang="en-US" sz="1600" dirty="0">
                <a:ea typeface="+mn-lt"/>
                <a:cs typeface="+mn-lt"/>
                <a:hlinkClick r:id="rId7"/>
              </a:rPr>
              <a:t>www.growthplatform.org</a:t>
            </a:r>
            <a:r>
              <a:rPr lang="en-US" sz="1600" dirty="0">
                <a:ea typeface="+mn-lt"/>
                <a:cs typeface="+mn-lt"/>
              </a:rPr>
              <a:t> </a:t>
            </a:r>
            <a:endParaRPr lang="en-GB" sz="1600" dirty="0" err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1442830"/>
      </p:ext>
    </p:extLst>
  </p:cSld>
  <p:clrMapOvr>
    <a:masterClrMapping/>
  </p:clrMapOvr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3A4518-5E9E-4C08-9568-35126381874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2035" y="177857"/>
            <a:ext cx="2334914" cy="6509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7A719A-22E2-414F-9962-55C984EDEBEB}"/>
              </a:ext>
            </a:extLst>
          </p:cNvPr>
          <p:cNvSpPr txBox="1"/>
          <p:nvPr/>
        </p:nvSpPr>
        <p:spPr>
          <a:xfrm>
            <a:off x="2740912" y="2186719"/>
            <a:ext cx="10753725" cy="1035493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>
              <a:buFont typeface="Arial,Sans-Serif" panose="020B0604020202020204" pitchFamily="34" charset="0"/>
              <a:buNone/>
            </a:pPr>
            <a:r>
              <a:rPr lang="en-US" sz="3200" b="1" dirty="0">
                <a:solidFill>
                  <a:srgbClr val="00A8A8"/>
                </a:solidFill>
                <a:ea typeface="+mn-lt"/>
                <a:cs typeface="+mn-lt"/>
              </a:rPr>
              <a:t>Hannah Randles</a:t>
            </a:r>
          </a:p>
          <a:p>
            <a:pPr marL="742950" indent="-285750">
              <a:buFont typeface="Arial,Sans-Serif" panose="020B0604020202020204" pitchFamily="34" charset="0"/>
              <a:buNone/>
            </a:pPr>
            <a:endParaRPr lang="en-US" sz="3200" b="1" dirty="0">
              <a:solidFill>
                <a:srgbClr val="00A8A8"/>
              </a:solidFill>
              <a:ea typeface="+mn-lt"/>
              <a:cs typeface="+mn-lt"/>
            </a:endParaRPr>
          </a:p>
          <a:p>
            <a:pPr marL="742950" indent="-285750">
              <a:buFont typeface="Arial,Sans-Serif" panose="020B0604020202020204" pitchFamily="34" charset="0"/>
              <a:buNone/>
            </a:pPr>
            <a:r>
              <a:rPr lang="en-US" sz="3200" b="1" dirty="0">
                <a:solidFill>
                  <a:srgbClr val="00A8A8"/>
                </a:solidFill>
                <a:ea typeface="+mn-lt"/>
                <a:cs typeface="+mn-lt"/>
              </a:rPr>
              <a:t>Health &amp; Life Sciences Champion</a:t>
            </a:r>
          </a:p>
          <a:p>
            <a:pPr marL="742950" indent="-285750">
              <a:buFont typeface="Arial,Sans-Serif" panose="020B0604020202020204" pitchFamily="34" charset="0"/>
              <a:buNone/>
            </a:pPr>
            <a:r>
              <a:rPr lang="en-US" sz="3200" b="1" dirty="0">
                <a:solidFill>
                  <a:srgbClr val="00A8A8"/>
                </a:solidFill>
                <a:ea typeface="+mn-lt"/>
                <a:cs typeface="+mn-lt"/>
              </a:rPr>
              <a:t>Growth Platform  &amp; Innovation Agency      </a:t>
            </a:r>
            <a:endParaRPr lang="en-GB" sz="3200" b="1" dirty="0">
              <a:solidFill>
                <a:srgbClr val="00A8A8"/>
              </a:solidFill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117C1A-3C88-43C6-A649-671BCD0F034E}"/>
              </a:ext>
            </a:extLst>
          </p:cNvPr>
          <p:cNvSpPr txBox="1"/>
          <p:nvPr/>
        </p:nvSpPr>
        <p:spPr>
          <a:xfrm>
            <a:off x="4454273" y="5359446"/>
            <a:ext cx="5486400" cy="649467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742950" indent="-285750" algn="l">
              <a:buFont typeface="Arial,Sans-Serif" panose="020B0604020202020204" pitchFamily="34" charset="0"/>
              <a:buNone/>
            </a:pPr>
            <a:r>
              <a:rPr lang="en-US" dirty="0">
                <a:ea typeface="+mn-lt"/>
                <a:cs typeface="+mn-lt"/>
                <a:hlinkClick r:id="rId6"/>
              </a:rPr>
              <a:t>www.growthplatform.org</a:t>
            </a:r>
            <a:r>
              <a:rPr lang="en-US" dirty="0">
                <a:ea typeface="+mn-lt"/>
                <a:cs typeface="+mn-lt"/>
              </a:rPr>
              <a:t> </a:t>
            </a:r>
            <a:endParaRPr lang="en-GB" dirty="0" err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5604578"/>
      </p:ext>
    </p:extLst>
  </p:cSld>
  <p:clrMapOvr>
    <a:masterClrMapping/>
  </p:clrMapOvr>
</p:sld>
</file>

<file path=ppt/theme/theme1.xml><?xml version="1.0" encoding="utf-8"?>
<a:theme xmlns:a="http://purl.oclc.org/ooxml/drawingml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Autofit/>
      </a:bodyPr>
      <a:lstStyle>
        <a:defPPr marL="742950" indent="-285750" algn="l">
          <a:buFont typeface="Arial,Sans-Serif" panose="020B0604020202020204" pitchFamily="34" charset="0"/>
          <a:buNone/>
          <a:defRPr sz="1600" dirty="0" err="1" smtClean="0">
            <a:ea typeface="+mn-lt"/>
            <a:cs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/>
  <TotalTime>5554</TotalTime>
  <Words>453</Words>
  <Application>Microsoft Office PowerPoint</Application>
  <PresentationFormat>Widescreen</PresentationFormat>
  <Paragraphs>45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Arial,Sans-Serif</vt:lpstr>
      <vt:lpstr>Calibri</vt:lpstr>
      <vt:lpstr>Calibri Light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Suzi Smith</cp:lastModifiedBy>
  <cp:revision>129</cp:revision>
  <dcterms:created xsi:type="dcterms:W3CDTF">2020-09-22T13:29:36Z</dcterms:created>
  <dcterms:modified xsi:type="dcterms:W3CDTF">2021-07-08T16:36:04Z</dcterms:modified>
</cp:coreProperties>
</file>