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7BC"/>
    <a:srgbClr val="00A8A8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50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pply.army.mod.uk/base/lessons?sub=&amp;age=&amp;s=latest" TargetMode="External"/><Relationship Id="rId13" Type="http://schemas.openxmlformats.org/officeDocument/2006/relationships/hyperlink" Target="https://www.youthemployment.org.uk/teachers-resources/" TargetMode="External"/><Relationship Id="rId18" Type="http://schemas.openxmlformats.org/officeDocument/2006/relationships/hyperlink" Target="https://try.optimus-education.com/steps-free-resources/?fbclid=IwAR2a4l4hRzs_aG8c4Fxk3rzy9mBlC_6Swrnoh7dEqiv-COPxdhsU1fJvNLw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natwest.mymoneysense.com/home/" TargetMode="External"/><Relationship Id="rId12" Type="http://schemas.openxmlformats.org/officeDocument/2006/relationships/hyperlink" Target="https://www.youthemployment.org.uk/employment-help-young-people/choices/online-skills-and-careers-courses/journey-to-work-free-online-course/" TargetMode="External"/><Relationship Id="rId17" Type="http://schemas.openxmlformats.org/officeDocument/2006/relationships/hyperlink" Target="https://www.skillsbuilder.org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careerpilot.org.uk/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arclayslifeskills.com/educators/lessons/" TargetMode="External"/><Relationship Id="rId11" Type="http://schemas.openxmlformats.org/officeDocument/2006/relationships/hyperlink" Target="https://www.youthemployment.org.uk/employment-help-young-people/choices/online-skills-and-careers-courses/preparing-for-your-future-online-course/" TargetMode="External"/><Relationship Id="rId5" Type="http://schemas.openxmlformats.org/officeDocument/2006/relationships/hyperlink" Target="https://growthplatform.org/enhancing-skills/careers-hub/creating-careers-2/adele-martin-how-to-create-a-linkedin-profile/" TargetMode="External"/><Relationship Id="rId15" Type="http://schemas.openxmlformats.org/officeDocument/2006/relationships/hyperlink" Target="https://amazingapprenticeships.com/resources/" TargetMode="External"/><Relationship Id="rId10" Type="http://schemas.openxmlformats.org/officeDocument/2006/relationships/hyperlink" Target="https://stem.exhibition.app/" TargetMode="External"/><Relationship Id="rId19" Type="http://schemas.openxmlformats.org/officeDocument/2006/relationships/image" Target="../media/image3.png"/><Relationship Id="rId4" Type="http://schemas.openxmlformats.org/officeDocument/2006/relationships/hyperlink" Target="https://growthplatform.org/enhancing-skills/careers-hub/creating-careers-2/knowsley-safari/" TargetMode="External"/><Relationship Id="rId9" Type="http://schemas.openxmlformats.org/officeDocument/2006/relationships/hyperlink" Target="https://discovercreative.careers/teachers-career-leaders/" TargetMode="External"/><Relationship Id="rId14" Type="http://schemas.openxmlformats.org/officeDocument/2006/relationships/hyperlink" Target="https://shaping-futures.org.uk/8-week-programme/learner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uity.com/test/holland-code-career-test" TargetMode="External"/><Relationship Id="rId13" Type="http://schemas.openxmlformats.org/officeDocument/2006/relationships/hyperlink" Target="https://careerfinder.ucas.com/" TargetMode="External"/><Relationship Id="rId18" Type="http://schemas.openxmlformats.org/officeDocument/2006/relationships/hyperlink" Target="mailto:info@volunteeringsefton.org.uk" TargetMode="External"/><Relationship Id="rId26" Type="http://schemas.openxmlformats.org/officeDocument/2006/relationships/hyperlink" Target="mailto:zel.rodgers@communityactionwirral.org.uk" TargetMode="External"/><Relationship Id="rId3" Type="http://schemas.openxmlformats.org/officeDocument/2006/relationships/image" Target="../media/image2.svg"/><Relationship Id="rId21" Type="http://schemas.openxmlformats.org/officeDocument/2006/relationships/hyperlink" Target="http://www.oneknowsley.org/" TargetMode="External"/><Relationship Id="rId7" Type="http://schemas.openxmlformats.org/officeDocument/2006/relationships/hyperlink" Target="https://sacu-student.com/" TargetMode="External"/><Relationship Id="rId12" Type="http://schemas.openxmlformats.org/officeDocument/2006/relationships/hyperlink" Target="http://www.startprofile.com/Login.aspx" TargetMode="External"/><Relationship Id="rId17" Type="http://schemas.openxmlformats.org/officeDocument/2006/relationships/hyperlink" Target="http://www.volunteeringsefton.org.uk/" TargetMode="External"/><Relationship Id="rId25" Type="http://schemas.openxmlformats.org/officeDocument/2006/relationships/hyperlink" Target="http://www.communityactionwirral.org.uk/volunteering-in-wirral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doit.life/ours" TargetMode="External"/><Relationship Id="rId20" Type="http://schemas.openxmlformats.org/officeDocument/2006/relationships/hyperlink" Target="mailto:info@lcvs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construct.org/educational-resources/personality-quiz/" TargetMode="External"/><Relationship Id="rId11" Type="http://schemas.openxmlformats.org/officeDocument/2006/relationships/hyperlink" Target="http://www.yourfreecareertest.com/" TargetMode="External"/><Relationship Id="rId24" Type="http://schemas.openxmlformats.org/officeDocument/2006/relationships/hyperlink" Target="mailto:info@haltonsthelensvca.org.uk" TargetMode="External"/><Relationship Id="rId5" Type="http://schemas.openxmlformats.org/officeDocument/2006/relationships/hyperlink" Target="http://www.stepintothenhs.nhs.uk/careers/take-the-test" TargetMode="External"/><Relationship Id="rId15" Type="http://schemas.openxmlformats.org/officeDocument/2006/relationships/hyperlink" Target="http://www.nationalcareersservice.direct.gov.uk/tools" TargetMode="External"/><Relationship Id="rId23" Type="http://schemas.openxmlformats.org/officeDocument/2006/relationships/hyperlink" Target="http://www.haltonsthelensvca.org.uk/" TargetMode="External"/><Relationship Id="rId28" Type="http://schemas.openxmlformats.org/officeDocument/2006/relationships/image" Target="../media/image3.png"/><Relationship Id="rId10" Type="http://schemas.openxmlformats.org/officeDocument/2006/relationships/hyperlink" Target="http://www.futuremorph.org/my-future-finder" TargetMode="External"/><Relationship Id="rId19" Type="http://schemas.openxmlformats.org/officeDocument/2006/relationships/hyperlink" Target="http://www.lcvs.org.uk/" TargetMode="External"/><Relationship Id="rId4" Type="http://schemas.openxmlformats.org/officeDocument/2006/relationships/hyperlink" Target="http://www.icould.com/buzz" TargetMode="External"/><Relationship Id="rId9" Type="http://schemas.openxmlformats.org/officeDocument/2006/relationships/hyperlink" Target="http://www.barclayslifeskills.com/i-want-to-choose-my-next-step/school" TargetMode="External"/><Relationship Id="rId14" Type="http://schemas.openxmlformats.org/officeDocument/2006/relationships/hyperlink" Target="http://www.allaboutschoolleavers.co.uk/career-test" TargetMode="External"/><Relationship Id="rId22" Type="http://schemas.openxmlformats.org/officeDocument/2006/relationships/hyperlink" Target="mailto:info@oneknowsley.org" TargetMode="External"/><Relationship Id="rId2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B9D223-BD49-4773-A03C-B161739812E8}"/>
              </a:ext>
            </a:extLst>
          </p:cNvPr>
          <p:cNvSpPr txBox="1"/>
          <p:nvPr/>
        </p:nvSpPr>
        <p:spPr>
          <a:xfrm>
            <a:off x="2721309" y="83268"/>
            <a:ext cx="65776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en-US" sz="2000" b="1" dirty="0">
                <a:solidFill>
                  <a:srgbClr val="00A8A8"/>
                </a:solidFill>
              </a:rPr>
              <a:t>Creating Careers: Moving On</a:t>
            </a:r>
            <a:br>
              <a:rPr lang="en-GB" altLang="en-US" sz="2800" b="1" dirty="0">
                <a:solidFill>
                  <a:srgbClr val="00A8A8"/>
                </a:solidFill>
              </a:rPr>
            </a:br>
            <a:r>
              <a:rPr lang="en-GB" altLang="en-US" b="1" dirty="0">
                <a:solidFill>
                  <a:srgbClr val="00A8A8"/>
                </a:solidFill>
              </a:rPr>
              <a:t>Post-Assessment Resource Guide, </a:t>
            </a:r>
            <a:r>
              <a:rPr lang="en-GB" sz="1800" b="1" dirty="0">
                <a:solidFill>
                  <a:srgbClr val="00A8A8"/>
                </a:solidFill>
              </a:rPr>
              <a:t>June 2021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E99D4-1D80-4C7D-9479-A9C4C4E4F900}"/>
              </a:ext>
            </a:extLst>
          </p:cNvPr>
          <p:cNvSpPr txBox="1"/>
          <p:nvPr/>
        </p:nvSpPr>
        <p:spPr>
          <a:xfrm>
            <a:off x="943027" y="961596"/>
            <a:ext cx="5152973" cy="61247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A8A8"/>
                </a:solidFill>
              </a:rPr>
              <a:t>Sectors</a:t>
            </a:r>
            <a:endParaRPr lang="en-GB" sz="1600" b="1" dirty="0"/>
          </a:p>
          <a:p>
            <a:endParaRPr lang="en-US" sz="1400" b="1" dirty="0"/>
          </a:p>
          <a:p>
            <a:r>
              <a:rPr lang="en-US" sz="1400" b="1" dirty="0">
                <a:hlinkClick r:id="rId4"/>
              </a:rPr>
              <a:t>Creating Careers </a:t>
            </a:r>
            <a:r>
              <a:rPr lang="en-US" sz="1400" dirty="0"/>
              <a:t>– employer video series showcasing the interesting career pathways that Liverpool City Region has to offer. Each episode comes with pre and post work. </a:t>
            </a:r>
          </a:p>
          <a:p>
            <a:endParaRPr lang="en-US" sz="1400" dirty="0"/>
          </a:p>
          <a:p>
            <a:r>
              <a:rPr lang="en-US" sz="1400" b="1" dirty="0">
                <a:hlinkClick r:id="rId5"/>
              </a:rPr>
              <a:t>Creating Careers, How to Create a LinkedIn Profile</a:t>
            </a:r>
            <a:r>
              <a:rPr lang="en-US" sz="1400" dirty="0"/>
              <a:t> - this comes with a workable template to support students with creating their own profile. </a:t>
            </a:r>
          </a:p>
          <a:p>
            <a:endParaRPr lang="en-US" sz="1400" dirty="0"/>
          </a:p>
          <a:p>
            <a:r>
              <a:rPr lang="en-US" sz="1400" b="1" dirty="0">
                <a:hlinkClick r:id="rId6"/>
              </a:rPr>
              <a:t>Barclays Life Skills </a:t>
            </a:r>
            <a:r>
              <a:rPr lang="en-US" sz="1400" dirty="0"/>
              <a:t>– a series of lesson plans focusing on wellbeing, money skills and employability. </a:t>
            </a:r>
          </a:p>
          <a:p>
            <a:endParaRPr lang="en-US" sz="1400" dirty="0"/>
          </a:p>
          <a:p>
            <a:r>
              <a:rPr lang="en-US" sz="1400" b="1" dirty="0">
                <a:hlinkClick r:id="rId7"/>
              </a:rPr>
              <a:t>NatWest Money Sense </a:t>
            </a:r>
            <a:r>
              <a:rPr lang="en-US" sz="1400" dirty="0"/>
              <a:t>– free financial education </a:t>
            </a:r>
            <a:r>
              <a:rPr lang="en-US" sz="1400" dirty="0" err="1"/>
              <a:t>programme</a:t>
            </a:r>
            <a:r>
              <a:rPr lang="en-US" sz="1400" dirty="0"/>
              <a:t> for students ages 5-18. </a:t>
            </a:r>
          </a:p>
          <a:p>
            <a:endParaRPr lang="en-US" sz="1400" dirty="0"/>
          </a:p>
          <a:p>
            <a:r>
              <a:rPr lang="en-US" sz="1400" b="1" dirty="0">
                <a:hlinkClick r:id="rId8"/>
              </a:rPr>
              <a:t>Army Lesson Library </a:t>
            </a:r>
            <a:r>
              <a:rPr lang="en-US" sz="1400" dirty="0"/>
              <a:t>– includes confidence, character building and  employability lesson plans. </a:t>
            </a:r>
          </a:p>
          <a:p>
            <a:endParaRPr lang="en-US" sz="1400" b="1" dirty="0">
              <a:hlinkClick r:id="rId9"/>
            </a:endParaRPr>
          </a:p>
          <a:p>
            <a:r>
              <a:rPr lang="en-US" sz="1400" b="1" dirty="0">
                <a:hlinkClick r:id="rId9"/>
              </a:rPr>
              <a:t>Discover Creative Careers </a:t>
            </a:r>
            <a:r>
              <a:rPr lang="en-US" sz="1400" dirty="0"/>
              <a:t>– a full suite of lesson plans in line with the Gatsby Benchmarks. </a:t>
            </a:r>
          </a:p>
          <a:p>
            <a:endParaRPr lang="en-US" sz="1400" dirty="0"/>
          </a:p>
          <a:p>
            <a:r>
              <a:rPr lang="en-US" sz="1400" b="1" dirty="0">
                <a:hlinkClick r:id="rId10"/>
              </a:rPr>
              <a:t>STEM Ambassadors: Illuminating Careers Online Careers Exhibition </a:t>
            </a:r>
            <a:r>
              <a:rPr lang="en-US" sz="1400" dirty="0"/>
              <a:t>– a 360-degree careers exhibitions to help students find out more about STEM careers.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D26D71-2E3E-41D2-8800-926D28924DFA}"/>
              </a:ext>
            </a:extLst>
          </p:cNvPr>
          <p:cNvSpPr txBox="1"/>
          <p:nvPr/>
        </p:nvSpPr>
        <p:spPr>
          <a:xfrm>
            <a:off x="6329368" y="961596"/>
            <a:ext cx="5152973" cy="60324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A8A8"/>
                </a:solidFill>
              </a:rPr>
              <a:t>CEC Ahead of the Game – Youth Employment UK</a:t>
            </a:r>
          </a:p>
          <a:p>
            <a:r>
              <a:rPr lang="en-GB" sz="1400" dirty="0"/>
              <a:t>Ahead of the Game equips students with everything they need to take their best next step with confidence. There are two programmes with accompanying lesson plans to support students leaving </a:t>
            </a:r>
            <a:r>
              <a:rPr lang="en-US" sz="1400" b="1" dirty="0">
                <a:hlinkClick r:id="rId11"/>
              </a:rPr>
              <a:t>Year 11 </a:t>
            </a:r>
            <a:r>
              <a:rPr lang="en-GB" sz="1400" dirty="0"/>
              <a:t>and</a:t>
            </a:r>
            <a:r>
              <a:rPr lang="en-US" sz="1400" b="1" dirty="0">
                <a:hlinkClick r:id="rId11"/>
              </a:rPr>
              <a:t> </a:t>
            </a:r>
            <a:r>
              <a:rPr lang="en-US" sz="1400" b="1" dirty="0">
                <a:hlinkClick r:id="rId12"/>
              </a:rPr>
              <a:t>Year 13</a:t>
            </a:r>
            <a:r>
              <a:rPr lang="en-US" sz="1400" b="1" dirty="0"/>
              <a:t>. </a:t>
            </a:r>
            <a:r>
              <a:rPr lang="en-GB" sz="1400" dirty="0"/>
              <a:t>No planning or preparation is needed. </a:t>
            </a:r>
            <a:endParaRPr lang="en-US" sz="1400" b="1" dirty="0">
              <a:hlinkClick r:id="rId11"/>
            </a:endParaRPr>
          </a:p>
          <a:p>
            <a:r>
              <a:rPr lang="en-US" sz="1400" b="1" dirty="0">
                <a:hlinkClick r:id="rId11"/>
              </a:rPr>
              <a:t>             </a:t>
            </a:r>
          </a:p>
          <a:p>
            <a:r>
              <a:rPr lang="en-GB" sz="1400" dirty="0"/>
              <a:t>Further support is available via the </a:t>
            </a:r>
            <a:r>
              <a:rPr lang="en-GB" sz="1400" b="1" dirty="0">
                <a:hlinkClick r:id="rId13"/>
              </a:rPr>
              <a:t>Young Professional Programme </a:t>
            </a:r>
            <a:r>
              <a:rPr lang="en-GB" sz="1400" dirty="0"/>
              <a:t>to help you build a bespoke programme for your learners. </a:t>
            </a:r>
          </a:p>
          <a:p>
            <a:endParaRPr lang="en-GB" sz="1600" b="1" dirty="0">
              <a:solidFill>
                <a:srgbClr val="00A8A8"/>
              </a:solidFill>
            </a:endParaRPr>
          </a:p>
          <a:p>
            <a:r>
              <a:rPr lang="en-GB" sz="1600" b="1" dirty="0">
                <a:solidFill>
                  <a:srgbClr val="00A8A8"/>
                </a:solidFill>
              </a:rPr>
              <a:t>Transition Support</a:t>
            </a:r>
          </a:p>
          <a:p>
            <a:r>
              <a:rPr lang="en-US" sz="1400" b="1" dirty="0">
                <a:hlinkClick r:id="rId14"/>
              </a:rPr>
              <a:t>Shaping Futures HE Lesson Plans</a:t>
            </a:r>
            <a:r>
              <a:rPr lang="en-GB" sz="1400" b="1" dirty="0">
                <a:hlinkClick r:id="rId14"/>
              </a:rPr>
              <a:t> </a:t>
            </a:r>
            <a:r>
              <a:rPr lang="en-GB" sz="1400" dirty="0"/>
              <a:t>– topics include wellbeing, student finance, student life, making transitions, careers and applications. </a:t>
            </a:r>
          </a:p>
          <a:p>
            <a:endParaRPr lang="en-GB" sz="1400" b="1" dirty="0">
              <a:solidFill>
                <a:srgbClr val="00A8A8"/>
              </a:solidFill>
            </a:endParaRPr>
          </a:p>
          <a:p>
            <a:r>
              <a:rPr lang="en-US" sz="1400" b="1" dirty="0">
                <a:hlinkClick r:id="rId15"/>
              </a:rPr>
              <a:t>Amazing Apprenticeships </a:t>
            </a:r>
            <a:r>
              <a:rPr lang="en-US" sz="1400" dirty="0"/>
              <a:t>– inspirational and informative resources helping to explain apprenticeships, traineeships and T Levels. </a:t>
            </a:r>
          </a:p>
          <a:p>
            <a:endParaRPr lang="en-US" sz="1400" b="1" dirty="0"/>
          </a:p>
          <a:p>
            <a:r>
              <a:rPr lang="en-GB" sz="1600" b="1" dirty="0">
                <a:solidFill>
                  <a:srgbClr val="00A8A8"/>
                </a:solidFill>
              </a:rPr>
              <a:t>General Employability Support</a:t>
            </a:r>
            <a:endParaRPr lang="en-GB" sz="1600" b="1" dirty="0"/>
          </a:p>
          <a:p>
            <a:r>
              <a:rPr lang="en-US" sz="1400" b="1" dirty="0">
                <a:hlinkClick r:id="rId16"/>
              </a:rPr>
              <a:t>Career Pilot </a:t>
            </a:r>
            <a:r>
              <a:rPr lang="en-US" sz="1400" dirty="0"/>
              <a:t>– expert careers information and tools for 11–19-year-olds, all in one place. </a:t>
            </a:r>
          </a:p>
          <a:p>
            <a:endParaRPr lang="en-US" sz="1400" b="1" dirty="0">
              <a:hlinkClick r:id="rId17"/>
            </a:endParaRPr>
          </a:p>
          <a:p>
            <a:r>
              <a:rPr lang="en-US" sz="1400" b="1" dirty="0">
                <a:hlinkClick r:id="rId17"/>
              </a:rPr>
              <a:t>Skills Builder </a:t>
            </a:r>
            <a:r>
              <a:rPr lang="en-US" sz="1400" b="1" dirty="0"/>
              <a:t>– </a:t>
            </a:r>
            <a:r>
              <a:rPr lang="en-US" sz="1400" dirty="0"/>
              <a:t>a universal framework showing how to build essential skills at every stage of life. </a:t>
            </a:r>
          </a:p>
          <a:p>
            <a:endParaRPr lang="en-US" sz="1400" dirty="0"/>
          </a:p>
          <a:p>
            <a:r>
              <a:rPr lang="en-US" sz="1400" b="1" dirty="0">
                <a:hlinkClick r:id="rId18"/>
              </a:rPr>
              <a:t>FREE STEP Series Interactive PDFs </a:t>
            </a:r>
            <a:r>
              <a:rPr lang="en-US" sz="1400" dirty="0"/>
              <a:t>– STEPS is a series of individual student workbooks which take students through the stages of careers planning from 11 right through to post-18 options. </a:t>
            </a:r>
          </a:p>
          <a:p>
            <a:endParaRPr lang="en-US" sz="1400" dirty="0"/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E3390A1-CD68-4F95-A83C-45459A1ABA6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3" y="107526"/>
            <a:ext cx="1645865" cy="87134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384A2F2-2F80-4C64-A095-E91B3C1A295B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0944451" y="0"/>
            <a:ext cx="1168681" cy="108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4BB137-E0EC-47C6-9279-3E93F395E78F}"/>
              </a:ext>
            </a:extLst>
          </p:cNvPr>
          <p:cNvSpPr txBox="1"/>
          <p:nvPr/>
        </p:nvSpPr>
        <p:spPr>
          <a:xfrm>
            <a:off x="880426" y="1140345"/>
            <a:ext cx="5371891" cy="5940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altLang="en-US" sz="1600" b="1" dirty="0">
                <a:solidFill>
                  <a:srgbClr val="00A8A8"/>
                </a:solidFill>
              </a:rPr>
              <a:t>Careers Quizzes - Match Interests and Skills to Pathways </a:t>
            </a:r>
          </a:p>
          <a:p>
            <a:pPr marL="0" lvl="1"/>
            <a:endParaRPr lang="en-GB" altLang="en-US" sz="1400" b="1" dirty="0">
              <a:solidFill>
                <a:srgbClr val="00A8A8"/>
              </a:solidFill>
            </a:endParaRPr>
          </a:p>
          <a:p>
            <a:pPr marL="0" lvl="1"/>
            <a:r>
              <a:rPr lang="en-GB" altLang="en-US" sz="1400" b="1" dirty="0">
                <a:hlinkClick r:id="rId4"/>
              </a:rPr>
              <a:t>I Could 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5"/>
              </a:rPr>
              <a:t>Step into the NHS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6"/>
              </a:rPr>
              <a:t>Go Construct Personality Quiz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7"/>
              </a:rPr>
              <a:t>SACU Careers Quiz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8"/>
              </a:rPr>
              <a:t>Truity, Holland Code Career Test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9"/>
              </a:rPr>
              <a:t>Barclays Life Skills, Choose My Next Step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0"/>
              </a:rPr>
              <a:t>Future Morph, Future Finder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1"/>
              </a:rPr>
              <a:t>Your Free Career Test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2"/>
              </a:rPr>
              <a:t>Start Profile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3"/>
              </a:rPr>
              <a:t>UCAS Careers Finder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4"/>
              </a:rPr>
              <a:t>All About School Leavers, Career Test</a:t>
            </a:r>
            <a:endParaRPr lang="en-GB" altLang="en-US" sz="1400" b="1" dirty="0"/>
          </a:p>
          <a:p>
            <a:pPr marL="0" lvl="1"/>
            <a:endParaRPr lang="en-GB" altLang="en-US" sz="1400" b="1" dirty="0"/>
          </a:p>
          <a:p>
            <a:pPr marL="0" lvl="1"/>
            <a:r>
              <a:rPr lang="en-GB" altLang="en-US" sz="1400" b="1" dirty="0">
                <a:hlinkClick r:id="rId15"/>
              </a:rPr>
              <a:t>National Careers Service, Careers Survey</a:t>
            </a:r>
            <a:endParaRPr lang="en-GB" altLang="en-US" sz="1400" b="1" dirty="0"/>
          </a:p>
          <a:p>
            <a:pPr lvl="1"/>
            <a:endParaRPr lang="en-GB" altLang="en-US" sz="1400" b="1" dirty="0"/>
          </a:p>
          <a:p>
            <a:pPr lvl="1"/>
            <a:endParaRPr lang="en-GB" altLang="en-US" sz="1400" b="1" dirty="0">
              <a:solidFill>
                <a:srgbClr val="00A8A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4ADAE-6C33-4D00-8DA6-8276ADBFDCE0}"/>
              </a:ext>
            </a:extLst>
          </p:cNvPr>
          <p:cNvSpPr txBox="1"/>
          <p:nvPr/>
        </p:nvSpPr>
        <p:spPr>
          <a:xfrm>
            <a:off x="6320247" y="1140345"/>
            <a:ext cx="5371891" cy="57176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altLang="en-US" sz="1600" b="1" dirty="0">
                <a:solidFill>
                  <a:srgbClr val="00A8A8"/>
                </a:solidFill>
              </a:rPr>
              <a:t>Voluntary Work to Support Student Transitions</a:t>
            </a:r>
          </a:p>
          <a:p>
            <a:pPr lvl="1"/>
            <a:endParaRPr lang="en-GB" altLang="en-US" sz="1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solidFill>
                  <a:srgbClr val="1D70B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Do-it.org</a:t>
            </a:r>
            <a:r>
              <a:rPr lang="en-GB" sz="1400" b="1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a database of UK volunteering opportunities. </a:t>
            </a:r>
            <a:r>
              <a:rPr lang="en-GB" sz="1400" dirty="0">
                <a:solidFill>
                  <a:srgbClr val="0B0C0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earch by interest, activity or location and then apply online.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Volunteer Centre Sefton</a:t>
            </a:r>
            <a:endParaRPr lang="en-GB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0151 920 0726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info@volunteeringsefton.org.uk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Volunteer Centre Liverpool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0151 227 5177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info@lcvs.org.uk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Volunteer Centre Knowsley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0151 489 1222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info@oneknowsley.org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3"/>
              </a:rPr>
              <a:t>Volunteer Centre Halton &amp; St Helens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01928 592405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4"/>
              </a:rPr>
              <a:t>info@haltonsthelensvca.org.uk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5"/>
              </a:rPr>
              <a:t>Community Action Wirral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0151 353 9700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6"/>
              </a:rPr>
              <a:t>zel.rodgers@communityactionwirral.org.uk 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en-US" sz="1400" b="1" dirty="0">
              <a:solidFill>
                <a:srgbClr val="00A8A8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843C1A-EEC2-4E03-A4C5-FED681373D3F}"/>
              </a:ext>
            </a:extLst>
          </p:cNvPr>
          <p:cNvSpPr txBox="1"/>
          <p:nvPr/>
        </p:nvSpPr>
        <p:spPr>
          <a:xfrm>
            <a:off x="2807191" y="204642"/>
            <a:ext cx="65776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en-US" sz="2000" b="1" dirty="0">
                <a:solidFill>
                  <a:srgbClr val="00A8A8"/>
                </a:solidFill>
              </a:rPr>
              <a:t>Creating Careers: Moving On</a:t>
            </a:r>
            <a:br>
              <a:rPr lang="en-GB" altLang="en-US" sz="2800" b="1" dirty="0">
                <a:solidFill>
                  <a:srgbClr val="00A8A8"/>
                </a:solidFill>
              </a:rPr>
            </a:br>
            <a:r>
              <a:rPr lang="en-GB" altLang="en-US" b="1" dirty="0">
                <a:solidFill>
                  <a:srgbClr val="00A8A8"/>
                </a:solidFill>
              </a:rPr>
              <a:t>Post-Assessment Resource Guide, </a:t>
            </a:r>
            <a:r>
              <a:rPr lang="en-GB" sz="1800" b="1" dirty="0">
                <a:solidFill>
                  <a:srgbClr val="00A8A8"/>
                </a:solidFill>
              </a:rPr>
              <a:t>June 2021</a:t>
            </a:r>
            <a:endParaRPr lang="en-GB" sz="1800" b="1" dirty="0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FDC7AA65-AEDF-4721-A44D-7C4B565BD380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0944451" y="0"/>
            <a:ext cx="1168681" cy="1086393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01D69B23-A748-4AB6-8C51-B79C1743DEF5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3" y="107526"/>
            <a:ext cx="1645865" cy="87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049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538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29</cp:revision>
  <dcterms:created xsi:type="dcterms:W3CDTF">2020-09-22T13:29:36Z</dcterms:created>
  <dcterms:modified xsi:type="dcterms:W3CDTF">2021-05-19T09:31:39Z</dcterms:modified>
</cp:coreProperties>
</file>