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0" r:id="rId2"/>
    <p:sldId id="256" r:id="rId3"/>
    <p:sldId id="272" r:id="rId4"/>
    <p:sldId id="273" r:id="rId5"/>
    <p:sldId id="274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9795"/>
    <a:srgbClr val="1642C0"/>
    <a:srgbClr val="323234"/>
    <a:srgbClr val="3CBDBD"/>
    <a:srgbClr val="EE91A7"/>
    <a:srgbClr val="00AFAF"/>
    <a:srgbClr val="B5E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00" y="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15103-DBA7-4052-B916-BC6DBC43EC20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CBFE8-D95D-4749-AF29-074F97ED0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5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D9417-C0DE-4E6D-8FED-DD6FBAE90B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9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ED06-790E-40B4-9A83-72DF003A9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D36EC-3315-4B1D-85B5-5E2CAAD93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092AB-970D-4A91-A6AF-9001F57E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E3FFC-7115-4041-93B6-F754176B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E0F79-BA7C-4DB6-979B-D65638DC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0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B008-6CBC-4B5C-BB34-82F05BBC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08F7B-2932-4597-B080-66081D72B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EB1C0-E313-477F-A722-5755C5F7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4D537-8DA4-4390-8CAC-456C25B6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F857A-4E4C-4027-93B5-59997C81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822CC-75C9-4F25-A97B-BBB4218D3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3D446-2C22-4D24-8ED0-F06C87E95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2DD4-FA72-4BF4-A95E-DEA6E1E4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89355-2752-4C69-920A-F1F51CA3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E91C-F643-4D7D-8EF6-0C9B51EF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1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30BA-E8BA-474B-AE62-4C3F4649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62FA-173A-49C6-8D8A-4B57CE6F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A83BB-4318-4457-A9F2-802B04F3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3403-B21E-4E4E-8FCD-65086669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00201-F110-42BA-934B-C5CF9284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7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5EB0-50B0-49D5-88AD-515DDEC1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4070C-E0D1-4E19-BDBF-9EF244A76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63C78-90C4-4C38-901F-1E2E8E8E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D395C-BBFE-464B-8411-1B1604816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DAB92-C28C-482E-93A1-478DDA82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1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FE023-82E8-4CE3-BDD2-1A2F0D92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4D52F-5C55-4BA8-87AD-CB45EE53A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42086-DD84-4A0E-9931-2172A746E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6FAD1-C11E-4C20-92A5-104824D2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B139F-5406-46F3-B433-190D64EF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A53EE-EE27-4F72-B85F-76C71951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BCEA-629F-4D1C-BC02-C724466A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DC5AB-55E6-4CE1-9D0D-576355F47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4A909-187E-4F68-AA2D-359DCEAE4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25CB6-BE94-4F7B-987C-3512A8644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C8988-01B9-4530-A8C8-82DFC3DBE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4B334-C186-44FE-B141-9D608DF6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42DC7-A4F1-459F-A32B-2CE4790C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D5C4C-0EA6-4542-96CF-68CFEBDA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3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F4C6-7F72-4D72-8731-CE547670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DDD81-EF53-4D77-9290-F6E34550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139BC-46AC-4E16-8231-1F25D5BA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AF037-3E43-4EEA-87D7-102A00EC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93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3AA93-B5BD-4434-BB21-AA074A13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AFA53-CEEE-44ED-9966-C15039AF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7EF8A-5F94-4ACB-AF2B-B0B80C04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66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4C92-4C54-4F68-8F7A-A27365D9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93405-F194-4D80-AE37-DB4A50D4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CEB35-B90F-4A6D-AB48-6B2C36D62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B11CE-D662-49FC-BEAD-616FA185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94363-D997-4953-A42E-3BB89664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423A8-6590-438F-AFD7-EBCE48B2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6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EE86-B84E-4C6D-8BB8-509F1D9E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CA81C-C10B-441F-9E8D-CA48647CE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D792E-204E-46E2-81E3-CB3756962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8D9BB-4AEE-486C-8E07-B12AA0F5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A2DCD-89F2-489E-BE83-868A39A7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04477-5011-4D42-85F0-2BC10CD2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5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63945-629D-4C2F-A87C-D08CCBD7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8ED10-4B4C-4C59-AE7A-47062BB2A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9341E-D1C3-411B-A59B-D0CDE02D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64099-A14F-4A05-B937-C4D75D29C6D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C523B-2851-4300-A556-8CD505396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4AB7A-3335-43DD-B7FE-F44934FD9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7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careers.nhs.uk/explore-roles/nursing/roles-nursing/mental-health-nurse" TargetMode="External"/><Relationship Id="rId13" Type="http://schemas.openxmlformats.org/officeDocument/2006/relationships/image" Target="../media/image8.jpg"/><Relationship Id="rId18" Type="http://schemas.openxmlformats.org/officeDocument/2006/relationships/image" Target="../media/image11.png"/><Relationship Id="rId3" Type="http://schemas.openxmlformats.org/officeDocument/2006/relationships/hyperlink" Target="https://www.youtube.com/watch?v=_ztYoeqfkk4" TargetMode="External"/><Relationship Id="rId7" Type="http://schemas.openxmlformats.org/officeDocument/2006/relationships/hyperlink" Target="https://www.healthcareers.nhs.uk/explore-roles/nursing/roles-nursing/adult-nurse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areershub@growthplatform.org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www.mind.org.uk/information-support/local-minds/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9.png"/><Relationship Id="rId4" Type="http://schemas.openxmlformats.org/officeDocument/2006/relationships/hyperlink" Target="https://www.onemillionmentors.org.uk/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hyperlink" Target="https://nhsvaluestool.e-lfh.org.uk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hyperlink" Target="https://www.healthcareers.nhs.uk/working-health/working-nhs/nhs-constitution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www.healthcareers.nhs.uk/glossary#NHS_Constitut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hyperlink" Target="https://gmhigher.ac.uk/events/creating-careers-health-and-social-care/" TargetMode="External"/><Relationship Id="rId26" Type="http://schemas.openxmlformats.org/officeDocument/2006/relationships/hyperlink" Target="https://shaping-futures.org.uk/talk-to-us/?utm_medium=popcard&amp;cameFrom=https%3A%2F%2Fshaping-futures.org.uk%2Factivities%2F" TargetMode="External"/><Relationship Id="rId3" Type="http://schemas.openxmlformats.org/officeDocument/2006/relationships/image" Target="../media/image2.svg"/><Relationship Id="rId21" Type="http://schemas.openxmlformats.org/officeDocument/2006/relationships/hyperlink" Target="https://www.hellofuture.ac.uk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s://padlet.com/jgladwin999/xs6o7g5cm1n4" TargetMode="External"/><Relationship Id="rId25" Type="http://schemas.openxmlformats.org/officeDocument/2006/relationships/hyperlink" Target="https://www.candwopportunities.co.uk/industry-sectors/sectors/health-and-social-care/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growthplatform.org/enhancing-skills/careers-hub/" TargetMode="External"/><Relationship Id="rId20" Type="http://schemas.openxmlformats.org/officeDocument/2006/relationships/hyperlink" Target="https://lancashirefutureu.org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hyperlink" Target="https://youthhub.be-more.info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hyperlink" Target="https://higherhorizons.co.uk/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s://shaping-futures.org.uk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hyperlink" Target="NHS%20in%20Cheshire%20and%20Warrington%20&amp;%20Jobs%20|%20Jobs%20Live%20|%20Contact%20Us%20Today%20(jobsliveuk.com)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7.pn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hyperlink" Target="https://growthplatform.org/enhancing-skills/careers-hub/creating-careers-2/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lthcareers.nhs.uk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sites.google.com/view/cchealthcare/home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4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7.jpeg"/><Relationship Id="rId12" Type="http://schemas.openxmlformats.org/officeDocument/2006/relationships/image" Target="../media/image8.jp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lthcareers.nhs.uk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350855" y="1846417"/>
            <a:ext cx="5849401" cy="2616101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Thursday 21</a:t>
            </a:r>
            <a:r>
              <a:rPr lang="en-US" sz="3200" b="1" baseline="30000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October 2021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4.30 pm – 5.30 pm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Student Pre-work</a:t>
            </a:r>
          </a:p>
          <a:p>
            <a:pPr algn="ctr"/>
            <a:endParaRPr lang="en-GB" b="1" dirty="0">
              <a:solidFill>
                <a:srgbClr val="2F9795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0ADC75-5529-47C5-99DC-E836BFAEA11E}"/>
              </a:ext>
            </a:extLst>
          </p:cNvPr>
          <p:cNvSpPr txBox="1"/>
          <p:nvPr/>
        </p:nvSpPr>
        <p:spPr>
          <a:xfrm>
            <a:off x="2740150" y="157864"/>
            <a:ext cx="70708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Season Two </a:t>
            </a:r>
          </a:p>
          <a:p>
            <a:pPr algn="ctr"/>
            <a:r>
              <a:rPr lang="en-US" sz="4400" b="1" dirty="0">
                <a:solidFill>
                  <a:srgbClr val="1642C0"/>
                </a:solidFill>
              </a:rPr>
              <a:t>Careers in Nursing</a:t>
            </a:r>
            <a:endParaRPr lang="en-GB" sz="4400" b="1" dirty="0">
              <a:solidFill>
                <a:srgbClr val="1642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ext, whiteboard&#10;&#10;Description automatically generated">
            <a:extLst>
              <a:ext uri="{FF2B5EF4-FFF2-40B4-BE49-F238E27FC236}">
                <a16:creationId xmlns:a16="http://schemas.microsoft.com/office/drawing/2014/main" id="{4E7EC5DC-0AD2-487B-B285-18ADD62E024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517" y="4616968"/>
            <a:ext cx="5088459" cy="14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4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35CAA93-A7CB-4784-A409-813B23BA1852}"/>
              </a:ext>
            </a:extLst>
          </p:cNvPr>
          <p:cNvSpPr txBox="1"/>
          <p:nvPr/>
        </p:nvSpPr>
        <p:spPr>
          <a:xfrm>
            <a:off x="6311405" y="837118"/>
            <a:ext cx="5804452" cy="3016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Questions to ask </a:t>
            </a:r>
          </a:p>
          <a:p>
            <a:r>
              <a:rPr lang="en-GB" sz="1200" dirty="0"/>
              <a:t>Using what you have learned from your pre-work, think of </a:t>
            </a:r>
            <a:r>
              <a:rPr lang="en-GB" sz="1200" b="1" dirty="0"/>
              <a:t>three</a:t>
            </a:r>
            <a:r>
              <a:rPr lang="en-GB" sz="1200" dirty="0"/>
              <a:t> questions that you would like to ask at our event. </a:t>
            </a:r>
          </a:p>
          <a:p>
            <a:r>
              <a:rPr lang="en-GB" sz="1200" dirty="0"/>
              <a:t>Is there anything </a:t>
            </a:r>
            <a:r>
              <a:rPr lang="en-GB" sz="1200" b="1" dirty="0">
                <a:solidFill>
                  <a:srgbClr val="00B050"/>
                </a:solidFill>
              </a:rPr>
              <a:t>you</a:t>
            </a:r>
            <a:r>
              <a:rPr lang="en-GB" sz="1200" dirty="0"/>
              <a:t> </a:t>
            </a:r>
            <a:r>
              <a:rPr lang="en-GB" sz="1200" b="1" dirty="0">
                <a:solidFill>
                  <a:srgbClr val="00B050"/>
                </a:solidFill>
              </a:rPr>
              <a:t>don’t understand </a:t>
            </a:r>
            <a:r>
              <a:rPr lang="en-GB" sz="1200" dirty="0"/>
              <a:t>or would like </a:t>
            </a:r>
            <a:r>
              <a:rPr lang="en-GB" sz="1200" b="1" dirty="0">
                <a:solidFill>
                  <a:srgbClr val="7030A0"/>
                </a:solidFill>
              </a:rPr>
              <a:t>more information </a:t>
            </a:r>
            <a:r>
              <a:rPr lang="en-GB" sz="1200" dirty="0"/>
              <a:t>on? You may even come up with more questions as you watch the webinar. </a:t>
            </a:r>
          </a:p>
          <a:p>
            <a:endParaRPr lang="en-GB" dirty="0"/>
          </a:p>
          <a:p>
            <a:r>
              <a:rPr lang="en-GB" dirty="0"/>
              <a:t>1. </a:t>
            </a:r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r>
              <a:rPr lang="en-GB" dirty="0"/>
              <a:t>3.</a:t>
            </a:r>
          </a:p>
          <a:p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67FE9-289A-4B04-977D-08E3DBFBFE71}"/>
              </a:ext>
            </a:extLst>
          </p:cNvPr>
          <p:cNvSpPr txBox="1"/>
          <p:nvPr/>
        </p:nvSpPr>
        <p:spPr>
          <a:xfrm>
            <a:off x="6311405" y="3952793"/>
            <a:ext cx="5804452" cy="2831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Useful careers tips</a:t>
            </a:r>
          </a:p>
          <a:p>
            <a:r>
              <a:rPr lang="en-GB" sz="1200" dirty="0"/>
              <a:t>Whilst listening, note down any inspirational or interesting advice that you hear which could help you on your careers journey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sz="1400" b="1" dirty="0"/>
              <a:t>Now head over to your </a:t>
            </a:r>
            <a:r>
              <a:rPr lang="en-GB" sz="1400" b="1" i="1" dirty="0">
                <a:solidFill>
                  <a:srgbClr val="00B0F0"/>
                </a:solidFill>
              </a:rPr>
              <a:t>Creating Careers Roadmap </a:t>
            </a:r>
            <a:r>
              <a:rPr lang="en-GB" sz="1400" b="1" dirty="0"/>
              <a:t>to evaluate today’s event…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D00C73-1928-41D2-B348-0067250B6209}"/>
              </a:ext>
            </a:extLst>
          </p:cNvPr>
          <p:cNvSpPr txBox="1"/>
          <p:nvPr/>
        </p:nvSpPr>
        <p:spPr>
          <a:xfrm>
            <a:off x="76143" y="828861"/>
            <a:ext cx="6111037" cy="59554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pPr algn="ctr"/>
            <a:r>
              <a:rPr lang="en-US" b="1" u="sng" dirty="0"/>
              <a:t>Pre-work</a:t>
            </a:r>
            <a:endParaRPr lang="en-US" sz="1100" b="1" dirty="0">
              <a:solidFill>
                <a:srgbClr val="7030A0"/>
              </a:solidFill>
            </a:endParaRPr>
          </a:p>
          <a:p>
            <a:endParaRPr lang="en-US" sz="1100" dirty="0"/>
          </a:p>
          <a:p>
            <a:r>
              <a:rPr lang="en-US" sz="1100" b="1" dirty="0">
                <a:hlinkClick r:id="rId3"/>
              </a:rPr>
              <a:t>Watch from 8 minutes to 23 minutes</a:t>
            </a:r>
            <a:r>
              <a:rPr lang="en-US" sz="1100" b="1" dirty="0"/>
              <a:t> </a:t>
            </a:r>
            <a:r>
              <a:rPr lang="en-US" sz="1100" dirty="0"/>
              <a:t>of our Creating Careers Season 2 launch session, focusing on mental health and psychological careers. </a:t>
            </a:r>
          </a:p>
          <a:p>
            <a:endParaRPr lang="en-US" sz="1100" dirty="0"/>
          </a:p>
          <a:p>
            <a:pPr marL="228600" indent="-228600">
              <a:buAutoNum type="arabicPeriod"/>
            </a:pPr>
            <a:r>
              <a:rPr lang="en-US" sz="1100" dirty="0"/>
              <a:t>In your own words, explain what the </a:t>
            </a:r>
            <a:r>
              <a:rPr lang="en-US" sz="1100" b="1" u="sng" dirty="0"/>
              <a:t>benefits</a:t>
            </a:r>
            <a:r>
              <a:rPr lang="en-US" sz="1100" dirty="0"/>
              <a:t> of mentoring are. </a:t>
            </a:r>
          </a:p>
          <a:p>
            <a:r>
              <a:rPr lang="en-US" sz="1100" b="1" dirty="0"/>
              <a:t>Hint</a:t>
            </a:r>
            <a:r>
              <a:rPr lang="en-US" sz="1100" dirty="0"/>
              <a:t>: Consider personally, professionally and the types of people who can benefit.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2. One a scale of 1 to 10, how interested are you in being mentored? </a:t>
            </a:r>
          </a:p>
          <a:p>
            <a:r>
              <a:rPr lang="en-US" sz="1100" dirty="0"/>
              <a:t>1 = not interested, 10 = very interested. </a:t>
            </a:r>
            <a:r>
              <a:rPr lang="en-US" sz="1100" b="1" dirty="0"/>
              <a:t>Explain your score! </a:t>
            </a:r>
          </a:p>
          <a:p>
            <a:endParaRPr lang="en-US" sz="1100" dirty="0"/>
          </a:p>
          <a:p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Contact </a:t>
            </a:r>
            <a:r>
              <a:rPr lang="en-US" sz="1100" b="1" i="1" dirty="0"/>
              <a:t>Creating Careers </a:t>
            </a:r>
            <a:r>
              <a:rPr lang="en-US" sz="1100" dirty="0"/>
              <a:t>to discuss our 12-month mentorship offer to support you with health and social care career options.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i="1" dirty="0"/>
              <a:t>One Million Mentors </a:t>
            </a:r>
            <a:r>
              <a:rPr lang="en-US" sz="1100" dirty="0"/>
              <a:t>offer mentoring for young people aged 18-25. You can find out more about them </a:t>
            </a:r>
            <a:r>
              <a:rPr lang="en-US" sz="1100" b="1" dirty="0">
                <a:hlinkClick r:id="rId4"/>
              </a:rPr>
              <a:t>here</a:t>
            </a:r>
            <a:r>
              <a:rPr lang="en-US" sz="1100" b="1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Find your local </a:t>
            </a:r>
            <a:r>
              <a:rPr lang="en-US" sz="1100" b="1" i="1" dirty="0"/>
              <a:t>Mind</a:t>
            </a:r>
            <a:r>
              <a:rPr lang="en-US" sz="1100" dirty="0"/>
              <a:t> services </a:t>
            </a:r>
            <a:r>
              <a:rPr lang="en-US" sz="1100" b="1" dirty="0">
                <a:hlinkClick r:id="rId5"/>
              </a:rPr>
              <a:t>here</a:t>
            </a:r>
            <a:r>
              <a:rPr lang="en-US" sz="1100" dirty="0"/>
              <a:t> to help support you with your mental health.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Alternatively, contact </a:t>
            </a:r>
            <a:r>
              <a:rPr lang="en-US" sz="1100" dirty="0">
                <a:hlinkClick r:id="rId6"/>
              </a:rPr>
              <a:t>careershub@growthplatform.org</a:t>
            </a:r>
            <a:r>
              <a:rPr lang="en-US" sz="1100" dirty="0"/>
              <a:t> and we can direct you to other mentorship services in your region. </a:t>
            </a:r>
          </a:p>
          <a:p>
            <a:endParaRPr lang="en-US" sz="1100" dirty="0"/>
          </a:p>
          <a:p>
            <a:endParaRPr lang="en-US" sz="1100" b="1" dirty="0"/>
          </a:p>
          <a:p>
            <a:r>
              <a:rPr lang="en-US" sz="1100" b="1" dirty="0"/>
              <a:t>Our next session will look at different types of nursing within the NHS. </a:t>
            </a:r>
          </a:p>
          <a:p>
            <a:endParaRPr lang="en-US" sz="1100" dirty="0"/>
          </a:p>
          <a:p>
            <a:r>
              <a:rPr lang="en-US" sz="1100" dirty="0"/>
              <a:t>3. Research the roles of an </a:t>
            </a:r>
            <a:r>
              <a:rPr lang="en-US" sz="1100" dirty="0">
                <a:hlinkClick r:id="rId7"/>
              </a:rPr>
              <a:t>adult nurse</a:t>
            </a:r>
            <a:r>
              <a:rPr lang="en-US" sz="1100" dirty="0"/>
              <a:t> </a:t>
            </a:r>
            <a:r>
              <a:rPr lang="en-US" sz="1100" u="sng" dirty="0"/>
              <a:t>and</a:t>
            </a:r>
            <a:r>
              <a:rPr lang="en-US" sz="1100" dirty="0"/>
              <a:t> a </a:t>
            </a:r>
            <a:r>
              <a:rPr lang="en-US" sz="1100" dirty="0">
                <a:hlinkClick r:id="rId8"/>
              </a:rPr>
              <a:t>mental health nurse. </a:t>
            </a:r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In what ways are the roles similar </a:t>
            </a:r>
            <a:r>
              <a:rPr lang="en-US" sz="1100" b="1" u="sng" dirty="0"/>
              <a:t>and</a:t>
            </a:r>
            <a:r>
              <a:rPr lang="en-US" sz="1100" dirty="0"/>
              <a:t> different? Explain your answer. 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4. Are you interested in a career in mental health services, such as mental health nursing? Explain your answer. </a:t>
            </a:r>
          </a:p>
          <a:p>
            <a:endParaRPr lang="en-US" sz="1100" dirty="0"/>
          </a:p>
          <a:p>
            <a:endParaRPr lang="en-US" sz="1100" dirty="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A1B17E81-32FD-434F-BFAC-62B8B18DBF3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69539" y="168349"/>
            <a:ext cx="649452" cy="603723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617354E0-9FA6-4281-ACBA-A47F16AAA1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1" y="248182"/>
            <a:ext cx="699042" cy="4083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826315-85C6-48DE-A29C-DE11C416C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11" y="31308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69969D64-0300-4F14-827F-07D50662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24" y="292250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B8EAE422-7993-4535-9D39-33114DD887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49" y="248182"/>
            <a:ext cx="700063" cy="398096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D5F2F4F0-6163-4747-91E1-6C52B97256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74" y="104969"/>
            <a:ext cx="968104" cy="684521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58CF6A4E-3399-4602-8F71-A85651DB63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12" y="214095"/>
            <a:ext cx="1100241" cy="381317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967D59AF-38D1-4C3B-B214-E45388CDF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09" y="313360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70E778-7199-4400-9899-705B4B0451C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47809" y="218393"/>
            <a:ext cx="1274080" cy="335284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33000A04-71D0-438C-A47F-7DE6C966C7E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07" y="161369"/>
            <a:ext cx="894301" cy="503044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DF16FE97-9B1E-4564-90E8-56DAEB7237D5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57925"/>
            <a:ext cx="1277042" cy="6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6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131C20-467A-4606-BCF2-031840BEABCE}"/>
              </a:ext>
            </a:extLst>
          </p:cNvPr>
          <p:cNvSpPr txBox="1"/>
          <p:nvPr/>
        </p:nvSpPr>
        <p:spPr>
          <a:xfrm>
            <a:off x="3403228" y="307147"/>
            <a:ext cx="6155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none" spc="0" dirty="0">
                <a:ln w="0"/>
                <a:solidFill>
                  <a:schemeClr val="tx1"/>
                </a:solidFill>
              </a:rPr>
              <a:t>Values of the NHS Constitution</a:t>
            </a:r>
            <a:endParaRPr lang="en-GB" sz="3600" dirty="0"/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B2DDA687-2CC0-4946-8E7E-89B11F4A0601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56A8BF-3816-4AAD-9BE4-040AE67AB4B8}"/>
              </a:ext>
            </a:extLst>
          </p:cNvPr>
          <p:cNvSpPr/>
          <p:nvPr/>
        </p:nvSpPr>
        <p:spPr>
          <a:xfrm>
            <a:off x="1295155" y="1559323"/>
            <a:ext cx="3632053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If you're applying for a job either directly in the NHS or in an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</a:rPr>
              <a:t>organisation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that provides NHS services, you'll be asked to demonstrate the values of the </a:t>
            </a:r>
            <a:r>
              <a:rPr lang="en-US" b="1" i="0" u="none" strike="noStrike" dirty="0">
                <a:solidFill>
                  <a:srgbClr val="008000"/>
                </a:solidFill>
                <a:effectLst/>
                <a:hlinkClick r:id="rId16" tooltip="Sets out the rights that patients, the public and staff are entitled to, and the pledges that the NHS is committed to achieving.&#10;"/>
              </a:rPr>
              <a:t>NHS Constitution</a:t>
            </a:r>
            <a:r>
              <a:rPr lang="en-US" b="1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and how they would apply in your everyday work.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You can find out more about NHS values 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hlinkClick r:id="rId17"/>
              </a:rPr>
              <a:t>here</a:t>
            </a:r>
            <a:r>
              <a:rPr lang="en-US" dirty="0">
                <a:solidFill>
                  <a:srgbClr val="333333"/>
                </a:solidFill>
              </a:rPr>
              <a:t>. 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Complete the values challenge to see if you share the NHS’ values! 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5A930053-6258-4BA2-99A9-483057743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197" y="1359137"/>
            <a:ext cx="7772400" cy="679449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+mn-lt"/>
              </a:rPr>
              <a:t>Values Challenge - click </a:t>
            </a:r>
            <a:r>
              <a:rPr lang="en-GB" sz="2000" b="1" dirty="0">
                <a:latin typeface="+mn-lt"/>
                <a:hlinkClick r:id="rId18"/>
              </a:rPr>
              <a:t>here</a:t>
            </a:r>
            <a:r>
              <a:rPr lang="en-GB" sz="2000" b="1" dirty="0">
                <a:latin typeface="+mn-lt"/>
              </a:rPr>
              <a:t> to begin!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EFDAC-1DD7-4C31-90A1-D5008842DA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02840" y="2361902"/>
            <a:ext cx="6129600" cy="29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D78F38-3DCF-4AAE-87E2-2A597EBF70D5}"/>
              </a:ext>
            </a:extLst>
          </p:cNvPr>
          <p:cNvSpPr txBox="1"/>
          <p:nvPr/>
        </p:nvSpPr>
        <p:spPr>
          <a:xfrm>
            <a:off x="3049332" y="538840"/>
            <a:ext cx="1030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This </a:t>
            </a:r>
            <a:r>
              <a:rPr lang="en-US" sz="2800" b="1" dirty="0" err="1"/>
              <a:t>programme</a:t>
            </a:r>
            <a:r>
              <a:rPr lang="en-US" sz="2800" b="1" dirty="0"/>
              <a:t> is more than one day…</a:t>
            </a:r>
            <a:endParaRPr lang="en-GB" sz="2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66C98B-3A58-4544-82C3-DDC1B0611311}"/>
              </a:ext>
            </a:extLst>
          </p:cNvPr>
          <p:cNvSpPr txBox="1"/>
          <p:nvPr/>
        </p:nvSpPr>
        <p:spPr>
          <a:xfrm>
            <a:off x="969014" y="1311429"/>
            <a:ext cx="105199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700" dirty="0">
                <a:cs typeface="Arial" panose="020B0604020202020204" pitchFamily="34" charset="0"/>
              </a:rPr>
              <a:t>By joining this webinar, you are now a part of the Creating Careers family.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This includes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6"/>
              </a:rPr>
              <a:t>The Liverpool City Region Careers Hub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7"/>
              </a:rPr>
              <a:t>Health Education England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8"/>
              </a:rPr>
              <a:t>GM Higher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9"/>
              </a:rPr>
              <a:t>Shaping Futures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NHS C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areers NW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0"/>
              </a:rPr>
              <a:t>Lancashire Future U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1"/>
              </a:rPr>
              <a:t>Cumbria Hello Future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GB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2" action="ppaction://hlinkfile"/>
              </a:rPr>
              <a:t>Cheshire and Warrington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’s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commitment to sharing opportunities that enable you to train towards a career in health and social care.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also independently sign up to </a:t>
            </a:r>
            <a:r>
              <a:rPr lang="en-US" sz="1700" dirty="0">
                <a:cs typeface="Arial" panose="020B0604020202020204" pitchFamily="34" charset="0"/>
                <a:hlinkClick r:id="rId23"/>
              </a:rPr>
              <a:t>Cheshire and Warrington Higher Horizons</a:t>
            </a:r>
            <a:r>
              <a:rPr lang="en-US" sz="1700" dirty="0">
                <a:cs typeface="Arial" panose="020B0604020202020204" pitchFamily="34" charset="0"/>
              </a:rPr>
              <a:t>, </a:t>
            </a:r>
            <a:r>
              <a:rPr lang="en-US" sz="1700" dirty="0">
                <a:cs typeface="Arial" panose="020B0604020202020204" pitchFamily="34" charset="0"/>
                <a:hlinkClick r:id="rId24"/>
              </a:rPr>
              <a:t>Youth Hub by Be More </a:t>
            </a:r>
            <a:r>
              <a:rPr lang="en-US" sz="1700" dirty="0">
                <a:cs typeface="Arial" panose="020B0604020202020204" pitchFamily="34" charset="0"/>
              </a:rPr>
              <a:t>and </a:t>
            </a:r>
            <a:r>
              <a:rPr lang="en-US" sz="1700" dirty="0">
                <a:cs typeface="Arial" panose="020B0604020202020204" pitchFamily="34" charset="0"/>
                <a:hlinkClick r:id="rId25"/>
              </a:rPr>
              <a:t>Cheshire and Warrington Opportunities</a:t>
            </a:r>
            <a:r>
              <a:rPr lang="en-US" sz="1700" dirty="0">
                <a:cs typeface="Arial" panose="020B0604020202020204" pitchFamily="34" charset="0"/>
              </a:rPr>
              <a:t> who can help you to access these webinars and support you going forward.  </a:t>
            </a:r>
          </a:p>
          <a:p>
            <a:pPr algn="just"/>
            <a:endParaRPr lang="en-US" sz="1700" b="0" i="0" dirty="0">
              <a:solidFill>
                <a:srgbClr val="3E3E3E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Do you have any questions? 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ask us about GCSE options, Sixth-Form or College choices and everything university related. Talk to the Shaping Futures team via live chat 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or click on any of the above links for your area. </a:t>
            </a:r>
          </a:p>
          <a:p>
            <a:pPr algn="just"/>
            <a:endParaRPr lang="en-US" sz="1700" dirty="0">
              <a:solidFill>
                <a:srgbClr val="3E3E3E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Creating Careers: Ask Us Anything - Health and Social Care Webinars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Build your health and social care knowledge! Even if you have an interest in one career role, these webinars are an opportunity to see how the 350+ NHS roles interlink to create a world-class health and social care system.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For more information, please see the next slide. </a:t>
            </a:r>
            <a:endParaRPr lang="en-US" sz="17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6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234941" y="1718230"/>
            <a:ext cx="5849401" cy="2862322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 your health and social care knowledge and receive free individual careers support across North West England. 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Each session is live from 4.30 pm - 5.30 pm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Year 9-13 students, North West England</a:t>
            </a:r>
          </a:p>
          <a:p>
            <a:pPr algn="ctr"/>
            <a:endParaRPr lang="en-GB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arents, carers </a:t>
            </a:r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guardians are welcome too!</a:t>
            </a:r>
          </a:p>
          <a:p>
            <a:pPr algn="ctr"/>
            <a:endParaRPr lang="en-GB" sz="1800" b="1" dirty="0">
              <a:effectLst/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r>
              <a:rPr lang="en-GB" b="1" dirty="0">
                <a:ea typeface="Calibri" panose="020F0502020204030204" pitchFamily="34" charset="0"/>
              </a:rPr>
              <a:t>Sign up here</a:t>
            </a:r>
          </a:p>
          <a:p>
            <a:pPr algn="ctr"/>
            <a:endParaRPr lang="en-GB" sz="1400" b="1" dirty="0">
              <a:effectLst/>
              <a:ea typeface="Calibri" panose="020F0502020204030204" pitchFamily="34" charset="0"/>
            </a:endParaRPr>
          </a:p>
          <a:p>
            <a:r>
              <a:rPr lang="en-GB" sz="1400" b="1" dirty="0">
                <a:ea typeface="Calibri" panose="020F0502020204030204" pitchFamily="34" charset="0"/>
              </a:rPr>
              <a:t>     Thursday 21</a:t>
            </a:r>
            <a:r>
              <a:rPr lang="en-GB" sz="1400" b="1" baseline="30000" dirty="0">
                <a:ea typeface="Calibri" panose="020F0502020204030204" pitchFamily="34" charset="0"/>
              </a:rPr>
              <a:t>st</a:t>
            </a:r>
            <a:r>
              <a:rPr lang="en-GB" sz="1400" b="1" dirty="0">
                <a:ea typeface="Calibri" panose="020F0502020204030204" pitchFamily="34" charset="0"/>
              </a:rPr>
              <a:t> October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: </a:t>
            </a:r>
          </a:p>
          <a:p>
            <a:r>
              <a:rPr lang="en-GB" sz="1400" b="1" dirty="0">
                <a:ea typeface="Calibri" panose="020F0502020204030204" pitchFamily="34" charset="0"/>
              </a:rPr>
              <a:t>                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Nursing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</a:rPr>
              <a:t> </a:t>
            </a:r>
          </a:p>
          <a:p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r>
              <a:rPr lang="en-GB" sz="1400" b="1" dirty="0">
                <a:effectLst/>
                <a:ea typeface="Calibri" panose="020F0502020204030204" pitchFamily="34" charset="0"/>
              </a:rPr>
              <a:t>    Thursday </a:t>
            </a:r>
            <a:r>
              <a:rPr lang="en-GB" sz="1400" b="1" dirty="0">
                <a:ea typeface="Calibri" panose="020F0502020204030204" pitchFamily="34" charset="0"/>
              </a:rPr>
              <a:t>11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November:</a:t>
            </a:r>
          </a:p>
          <a:p>
            <a:r>
              <a:rPr lang="en-GB" sz="1400" b="1" dirty="0">
                <a:ea typeface="Calibri" panose="020F0502020204030204" pitchFamily="34" charset="0"/>
              </a:rPr>
              <a:t>     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Midwifery &amp; Neonata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</a:rPr>
              <a:t>l                               </a:t>
            </a:r>
          </a:p>
          <a:p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</a:rPr>
              <a:t>                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Nursing</a:t>
            </a:r>
            <a:endParaRPr lang="en-GB" sz="1400" b="1" u="sng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r>
              <a:rPr lang="en-GB" sz="1400" b="1" dirty="0">
                <a:effectLst/>
                <a:ea typeface="Calibri" panose="020F0502020204030204" pitchFamily="34" charset="0"/>
              </a:rPr>
              <a:t>    Thursday 25</a:t>
            </a:r>
            <a:r>
              <a:rPr lang="en-GB" sz="1400" b="1" baseline="30000" dirty="0">
                <a:effectLst/>
                <a:ea typeface="Calibri" panose="020F0502020204030204" pitchFamily="34" charset="0"/>
              </a:rPr>
              <a:t>th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November:</a:t>
            </a:r>
          </a:p>
          <a:p>
            <a:r>
              <a:rPr lang="en-GB" sz="1400" b="1" dirty="0">
                <a:ea typeface="Calibri" panose="020F0502020204030204" pitchFamily="34" charset="0"/>
              </a:rPr>
              <a:t>              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Social Care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endParaRPr lang="en-GB" sz="1400" b="1" dirty="0">
              <a:effectLst/>
              <a:ea typeface="Calibri" panose="020F0502020204030204" pitchFamily="34" charset="0"/>
            </a:endParaRPr>
          </a:p>
          <a:p>
            <a:r>
              <a:rPr lang="en-GB" sz="1400" b="1" dirty="0">
                <a:effectLst/>
                <a:ea typeface="Calibri" panose="020F0502020204030204" pitchFamily="34" charset="0"/>
              </a:rPr>
              <a:t>     Thursday 9</a:t>
            </a:r>
            <a:r>
              <a:rPr lang="en-GB" sz="1400" b="1" baseline="30000" dirty="0">
                <a:effectLst/>
                <a:ea typeface="Calibri" panose="020F0502020204030204" pitchFamily="34" charset="0"/>
              </a:rPr>
              <a:t>th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December:</a:t>
            </a:r>
          </a:p>
          <a:p>
            <a:r>
              <a:rPr lang="en-GB" sz="1400" b="1" dirty="0">
                <a:ea typeface="Calibri" panose="020F0502020204030204" pitchFamily="34" charset="0"/>
              </a:rPr>
              <a:t>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Occupational Therapy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</a:rPr>
              <a:t>and </a:t>
            </a:r>
          </a:p>
          <a:p>
            <a:r>
              <a:rPr lang="en-GB" sz="14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         </a:t>
            </a:r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5"/>
              </a:rPr>
              <a:t>Physiotherapy</a:t>
            </a:r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</a:p>
          <a:p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2AC115-592A-4627-9C24-7CDA35EB5864}"/>
              </a:ext>
            </a:extLst>
          </p:cNvPr>
          <p:cNvSpPr txBox="1"/>
          <p:nvPr/>
        </p:nvSpPr>
        <p:spPr>
          <a:xfrm>
            <a:off x="9336938" y="1782395"/>
            <a:ext cx="27537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Find out more about the 350+ exciting careers in the NHS </a:t>
            </a:r>
            <a:r>
              <a:rPr lang="en-US" sz="1300" b="1" dirty="0">
                <a:hlinkClick r:id="rId6"/>
              </a:rPr>
              <a:t>here</a:t>
            </a:r>
            <a:r>
              <a:rPr lang="en-US" sz="1300" b="1" dirty="0"/>
              <a:t>.</a:t>
            </a:r>
          </a:p>
          <a:p>
            <a:endParaRPr lang="en-US" sz="1300" dirty="0"/>
          </a:p>
          <a:p>
            <a:r>
              <a:rPr lang="en-US" sz="1300" dirty="0"/>
              <a:t>Additionally, watch our </a:t>
            </a:r>
            <a:r>
              <a:rPr lang="en-US" sz="1300" b="1" dirty="0">
                <a:hlinkClick r:id="rId7"/>
              </a:rPr>
              <a:t>Creating Careers </a:t>
            </a:r>
            <a:r>
              <a:rPr lang="en-US" sz="1300" dirty="0"/>
              <a:t>video series to learn about the interesting </a:t>
            </a:r>
            <a:r>
              <a:rPr lang="en-US" sz="1300" b="1" dirty="0"/>
              <a:t>health and social care </a:t>
            </a:r>
            <a:r>
              <a:rPr lang="en-US" sz="1300" dirty="0"/>
              <a:t>career pathways that Liverpool City Region has to offer.</a:t>
            </a:r>
          </a:p>
          <a:p>
            <a:endParaRPr lang="en-US" sz="1300" dirty="0"/>
          </a:p>
          <a:p>
            <a:r>
              <a:rPr lang="en-US" sz="1300" dirty="0"/>
              <a:t>Don’t forget to check out the pre-work and Creating Careers Roadmap that accompany each episode! </a:t>
            </a:r>
          </a:p>
          <a:p>
            <a:endParaRPr lang="en-US" sz="1300" dirty="0"/>
          </a:p>
          <a:p>
            <a:r>
              <a:rPr lang="en-US" sz="1300" b="1" dirty="0"/>
              <a:t>For the latest careers updates &amp; events, follow our Twitter page </a:t>
            </a:r>
            <a:r>
              <a:rPr lang="en-GB" sz="1300" b="1" i="0" dirty="0">
                <a:effectLst/>
              </a:rPr>
              <a:t>@LCRCareersEnt</a:t>
            </a:r>
            <a:endParaRPr lang="en-US" sz="1300" b="1" dirty="0"/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3107A470-7B64-4B09-B563-6317BADDE3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46" y="4967741"/>
            <a:ext cx="4298534" cy="1243678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0ADC75-5529-47C5-99DC-E836BFAEA11E}"/>
              </a:ext>
            </a:extLst>
          </p:cNvPr>
          <p:cNvSpPr txBox="1"/>
          <p:nvPr/>
        </p:nvSpPr>
        <p:spPr>
          <a:xfrm>
            <a:off x="2647162" y="191496"/>
            <a:ext cx="7024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Health and Social Care Webinars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Season Two </a:t>
            </a:r>
            <a:endParaRPr lang="en-GB" sz="2800" b="1" dirty="0">
              <a:solidFill>
                <a:srgbClr val="1642C0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E6E3004-8758-4BFF-AE97-502EF9B5D6E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A0345DEA-AD9A-4DB4-A0B2-3A5D44FC05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870E8F-199D-4994-93FC-55E4CA0C8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1036CAEC-C05E-438E-8257-40A59EC4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Logo, company name&#10;&#10;Description automatically generated">
            <a:extLst>
              <a:ext uri="{FF2B5EF4-FFF2-40B4-BE49-F238E27FC236}">
                <a16:creationId xmlns:a16="http://schemas.microsoft.com/office/drawing/2014/main" id="{4CD52F7A-1F90-4EFC-A020-C2AB572144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F8CD6B44-EF18-49FC-97F0-C19B0EDB1B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A3C550EE-1A18-4BA6-97D0-11412B91F5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36" name="Picture 12">
            <a:extLst>
              <a:ext uri="{FF2B5EF4-FFF2-40B4-BE49-F238E27FC236}">
                <a16:creationId xmlns:a16="http://schemas.microsoft.com/office/drawing/2014/main" id="{B5C86B40-D5F2-4F21-BE89-CFE42AAB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E2F2F1-D0DE-4759-97C8-BA8F4434428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72EF11B1-61CA-4356-B2E3-D4F7E9508B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6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399717" y="1565599"/>
            <a:ext cx="5849401" cy="4524315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b="1" dirty="0">
              <a:solidFill>
                <a:srgbClr val="EE91A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Dietitians 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Speech and Language Therapists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Orthoptists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Osteopaths and Prosthetics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Diagnostic &amp; Therapeutic Radiotherapists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Art &amp; Music Therapists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Podiatrists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Operating Department Practitioners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AHP Support Workforce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Ambulance Services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Dentistry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Pharmaceutical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Estates &amp; Facilities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Healthcare Science</a:t>
            </a:r>
          </a:p>
          <a:p>
            <a:pPr algn="ctr"/>
            <a:endParaRPr lang="en-GB" sz="1800" b="1" dirty="0">
              <a:effectLst/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308C52-6CF9-431F-BD1A-E4EDB3402E4D}"/>
              </a:ext>
            </a:extLst>
          </p:cNvPr>
          <p:cNvSpPr txBox="1"/>
          <p:nvPr/>
        </p:nvSpPr>
        <p:spPr>
          <a:xfrm>
            <a:off x="982437" y="2195684"/>
            <a:ext cx="2454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Sign up details to be released December 2021</a:t>
            </a:r>
          </a:p>
          <a:p>
            <a:endParaRPr lang="en-US" dirty="0">
              <a:latin typeface="Gilmer" panose="00000500000000000000" pitchFamily="50" charset="0"/>
            </a:endParaRPr>
          </a:p>
          <a:p>
            <a:endParaRPr lang="en-US" dirty="0">
              <a:latin typeface="Gilmer" panose="00000500000000000000" pitchFamily="50" charset="0"/>
            </a:endParaRPr>
          </a:p>
          <a:p>
            <a:endParaRPr lang="en-US" dirty="0">
              <a:latin typeface="Gilmer" panose="00000500000000000000" pitchFamily="5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1839EC-CB11-403A-B206-A1B64719431D}"/>
              </a:ext>
            </a:extLst>
          </p:cNvPr>
          <p:cNvSpPr txBox="1"/>
          <p:nvPr/>
        </p:nvSpPr>
        <p:spPr>
          <a:xfrm>
            <a:off x="2646410" y="61701"/>
            <a:ext cx="70475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1642C0"/>
                </a:solidFill>
              </a:rPr>
              <a:t>Coming Soon On</a:t>
            </a:r>
          </a:p>
          <a:p>
            <a:pPr algn="ctr"/>
            <a:r>
              <a:rPr lang="en-US" sz="31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2022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619EC5-0E9A-48DB-8849-85B39BC5F0CA}"/>
              </a:ext>
            </a:extLst>
          </p:cNvPr>
          <p:cNvSpPr txBox="1"/>
          <p:nvPr/>
        </p:nvSpPr>
        <p:spPr>
          <a:xfrm>
            <a:off x="9338364" y="3684739"/>
            <a:ext cx="625795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Got a question?</a:t>
            </a:r>
          </a:p>
          <a:p>
            <a:endParaRPr lang="en-US" dirty="0"/>
          </a:p>
          <a:p>
            <a:r>
              <a:rPr lang="en-US" dirty="0"/>
              <a:t>Get in touch:</a:t>
            </a:r>
          </a:p>
          <a:p>
            <a:r>
              <a:rPr lang="en-US" sz="2000" b="1" dirty="0" err="1"/>
              <a:t>careershub</a:t>
            </a:r>
            <a:r>
              <a:rPr lang="en-US" sz="2000" b="1" dirty="0"/>
              <a:t>@</a:t>
            </a:r>
          </a:p>
          <a:p>
            <a:r>
              <a:rPr lang="en-US" sz="2000" b="1" dirty="0"/>
              <a:t>growthplatform.org </a:t>
            </a:r>
            <a:endParaRPr lang="en-GB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9B4213-CFD4-41B7-BC9C-E420930B176A}"/>
              </a:ext>
            </a:extLst>
          </p:cNvPr>
          <p:cNvSpPr txBox="1"/>
          <p:nvPr/>
        </p:nvSpPr>
        <p:spPr>
          <a:xfrm>
            <a:off x="9338364" y="2195684"/>
            <a:ext cx="23436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Find out more about each of these careers </a:t>
            </a:r>
            <a:r>
              <a:rPr lang="en-US" sz="1800" dirty="0">
                <a:hlinkClick r:id="rId6"/>
              </a:rPr>
              <a:t>here</a:t>
            </a:r>
            <a:r>
              <a:rPr lang="en-US" sz="1800" dirty="0"/>
              <a:t>.</a:t>
            </a:r>
          </a:p>
        </p:txBody>
      </p:sp>
      <p:pic>
        <p:nvPicPr>
          <p:cNvPr id="20" name="Picture 19" descr="A picture containing person, underpants&#10;&#10;Description automatically generated">
            <a:extLst>
              <a:ext uri="{FF2B5EF4-FFF2-40B4-BE49-F238E27FC236}">
                <a16:creationId xmlns:a16="http://schemas.microsoft.com/office/drawing/2014/main" id="{A6F7090C-3E25-4F14-B558-3BF8C1642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56" y="3594535"/>
            <a:ext cx="2066572" cy="1632105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71CCED05-ACD5-4FCC-85BA-60BDA7FF2E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4FCF504F-1041-4AD6-A95E-DF95D045E9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CDA598-36BB-4E0F-ABD6-B0D9FADEF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473B3FB1-8899-4347-9472-74EA7C44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Logo, company name&#10;&#10;Description automatically generated">
            <a:extLst>
              <a:ext uri="{FF2B5EF4-FFF2-40B4-BE49-F238E27FC236}">
                <a16:creationId xmlns:a16="http://schemas.microsoft.com/office/drawing/2014/main" id="{0755B86E-0226-4E08-AC5B-E0522D8ED6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F078705D-293C-4792-8AE8-DF1AD3BCAE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40" name="Picture 39" descr="Text&#10;&#10;Description automatically generated">
            <a:extLst>
              <a:ext uri="{FF2B5EF4-FFF2-40B4-BE49-F238E27FC236}">
                <a16:creationId xmlns:a16="http://schemas.microsoft.com/office/drawing/2014/main" id="{AB3D3C3D-C078-4501-917C-DF7E6FE57E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41" name="Picture 12">
            <a:extLst>
              <a:ext uri="{FF2B5EF4-FFF2-40B4-BE49-F238E27FC236}">
                <a16:creationId xmlns:a16="http://schemas.microsoft.com/office/drawing/2014/main" id="{B1EC7C98-FA00-40FD-9B94-FE07FED7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D50546E-22A3-4F3D-8A33-0D0FE58386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F7E39A31-3DDD-4D42-BC6C-00E14F8D23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10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898</Words>
  <Application>Microsoft Office PowerPoint</Application>
  <PresentationFormat>Widescreen</PresentationFormat>
  <Paragraphs>144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Gilmer</vt:lpstr>
      <vt:lpstr>Gilmer Heavy</vt:lpstr>
      <vt:lpstr>Office Theme</vt:lpstr>
      <vt:lpstr>PowerPoint Presentation</vt:lpstr>
      <vt:lpstr>PowerPoint Presentation</vt:lpstr>
      <vt:lpstr>Values Challenge - click here to begin!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Walsh</dc:creator>
  <cp:lastModifiedBy>Lesleyann Craig</cp:lastModifiedBy>
  <cp:revision>62</cp:revision>
  <dcterms:created xsi:type="dcterms:W3CDTF">2021-01-25T23:00:42Z</dcterms:created>
  <dcterms:modified xsi:type="dcterms:W3CDTF">2021-10-08T07:58:14Z</dcterms:modified>
</cp:coreProperties>
</file>