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85" r:id="rId3"/>
    <p:sldId id="258" r:id="rId4"/>
    <p:sldId id="294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42" r:id="rId17"/>
    <p:sldId id="335" r:id="rId18"/>
    <p:sldId id="296" r:id="rId19"/>
    <p:sldId id="336" r:id="rId20"/>
    <p:sldId id="333" r:id="rId21"/>
    <p:sldId id="337" r:id="rId22"/>
    <p:sldId id="340" r:id="rId23"/>
    <p:sldId id="341" r:id="rId24"/>
    <p:sldId id="334" r:id="rId25"/>
    <p:sldId id="338" r:id="rId26"/>
    <p:sldId id="298" r:id="rId27"/>
    <p:sldId id="339" r:id="rId28"/>
    <p:sldId id="321" r:id="rId29"/>
  </p:sldIdLst>
  <p:sldSz cx="12192000" cy="6858000"/>
  <p:notesSz cx="6794500" cy="9906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say, Alastair" initials="RA" lastIdx="8" clrIdx="0"/>
  <p:cmAuthor id="1" name="Chandler, Liz" initials="C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1B0F0"/>
    <a:srgbClr val="002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7"/>
    <p:restoredTop sz="86370"/>
  </p:normalViewPr>
  <p:slideViewPr>
    <p:cSldViewPr snapToGrid="0" snapToObjects="1">
      <p:cViewPr varScale="1">
        <p:scale>
          <a:sx n="111" d="100"/>
          <a:sy n="111" d="100"/>
        </p:scale>
        <p:origin x="336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A3B80-CB0B-48CB-98D8-E0164E215BDB}" type="datetimeFigureOut">
              <a:rPr lang="en-GB" smtClean="0"/>
              <a:t>16/11/2021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21C64-4FE0-4A32-9AE6-4D1EC98EB7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27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422F-98A5-A840-A47F-0DA087931F71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66EC5-4E05-CC41-9349-4ED5046D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4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8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3000" dirty="0">
                <a:latin typeface="Avenir" panose="02000503020000020003" pitchFamily="2" charset="0"/>
              </a:rPr>
              <a:t>Develop the Be More portal to simplify and enhance the support available to </a:t>
            </a:r>
            <a:r>
              <a:rPr lang="en-GB" sz="3000" b="1" dirty="0">
                <a:latin typeface="Avenir" panose="02000503020000020003" pitchFamily="2" charset="0"/>
              </a:rPr>
              <a:t>individuals</a:t>
            </a:r>
            <a:r>
              <a:rPr lang="en-GB" sz="3000" dirty="0">
                <a:latin typeface="Avenir" panose="02000503020000020003" pitchFamily="2" charset="0"/>
              </a:rPr>
              <a:t> and </a:t>
            </a:r>
            <a:r>
              <a:rPr lang="en-GB" sz="3000" b="1" dirty="0">
                <a:latin typeface="Avenir" panose="02000503020000020003" pitchFamily="2" charset="0"/>
              </a:rPr>
              <a:t>employers</a:t>
            </a:r>
            <a:r>
              <a:rPr lang="en-GB" sz="3000" dirty="0">
                <a:latin typeface="Avenir" panose="02000503020000020003" pitchFamily="2" charset="0"/>
              </a:rPr>
              <a:t> from across the LCR. </a:t>
            </a:r>
          </a:p>
          <a:p>
            <a:pPr algn="just"/>
            <a:r>
              <a:rPr lang="en-GB" sz="3000" dirty="0">
                <a:latin typeface="Avenir" panose="02000503020000020003" pitchFamily="2" charset="0"/>
              </a:rPr>
              <a:t>Develop content for the Be More Portal around three themes;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Attract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Recruit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Retain</a:t>
            </a:r>
          </a:p>
          <a:p>
            <a:pPr algn="just"/>
            <a:r>
              <a:rPr lang="en-GB" sz="3000" dirty="0">
                <a:latin typeface="Avenir" panose="02000503020000020003" pitchFamily="2" charset="0"/>
              </a:rPr>
              <a:t>Develop the Be More portal to provide a comprehensive careers IAG service to all LCR residents, employers, schools, and stakeholder groups and for each area within LCR.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5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3000" dirty="0">
                <a:latin typeface="Avenir" panose="02000503020000020003" pitchFamily="2" charset="0"/>
              </a:rPr>
              <a:t>Develop the Be More portal to simplify and enhance the support available to </a:t>
            </a:r>
            <a:r>
              <a:rPr lang="en-GB" sz="3000" b="1" dirty="0">
                <a:latin typeface="Avenir" panose="02000503020000020003" pitchFamily="2" charset="0"/>
              </a:rPr>
              <a:t>individuals</a:t>
            </a:r>
            <a:r>
              <a:rPr lang="en-GB" sz="3000" dirty="0">
                <a:latin typeface="Avenir" panose="02000503020000020003" pitchFamily="2" charset="0"/>
              </a:rPr>
              <a:t> and </a:t>
            </a:r>
            <a:r>
              <a:rPr lang="en-GB" sz="3000" b="1" dirty="0">
                <a:latin typeface="Avenir" panose="02000503020000020003" pitchFamily="2" charset="0"/>
              </a:rPr>
              <a:t>employers</a:t>
            </a:r>
            <a:r>
              <a:rPr lang="en-GB" sz="3000" dirty="0">
                <a:latin typeface="Avenir" panose="02000503020000020003" pitchFamily="2" charset="0"/>
              </a:rPr>
              <a:t> from across the LCR. </a:t>
            </a:r>
          </a:p>
          <a:p>
            <a:pPr algn="just"/>
            <a:r>
              <a:rPr lang="en-GB" sz="3000" dirty="0">
                <a:latin typeface="Avenir" panose="02000503020000020003" pitchFamily="2" charset="0"/>
              </a:rPr>
              <a:t>Develop content for the Be More Portal around three themes;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Attract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Recruit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Retain</a:t>
            </a:r>
          </a:p>
          <a:p>
            <a:pPr algn="just"/>
            <a:r>
              <a:rPr lang="en-GB" sz="3000" dirty="0">
                <a:latin typeface="Avenir" panose="02000503020000020003" pitchFamily="2" charset="0"/>
              </a:rPr>
              <a:t>Develop the Be More portal to provide a comprehensive careers IAG service to all LCR residents, employers, schools, and stakeholder groups and for each area within LCR.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3000" dirty="0">
                <a:latin typeface="Avenir" panose="02000503020000020003" pitchFamily="2" charset="0"/>
              </a:rPr>
              <a:t>Develop the Be More portal to simplify and enhance the support available to </a:t>
            </a:r>
            <a:r>
              <a:rPr lang="en-GB" sz="3000" b="1" dirty="0">
                <a:latin typeface="Avenir" panose="02000503020000020003" pitchFamily="2" charset="0"/>
              </a:rPr>
              <a:t>individuals</a:t>
            </a:r>
            <a:r>
              <a:rPr lang="en-GB" sz="3000" dirty="0">
                <a:latin typeface="Avenir" panose="02000503020000020003" pitchFamily="2" charset="0"/>
              </a:rPr>
              <a:t> and </a:t>
            </a:r>
            <a:r>
              <a:rPr lang="en-GB" sz="3000" b="1" dirty="0">
                <a:latin typeface="Avenir" panose="02000503020000020003" pitchFamily="2" charset="0"/>
              </a:rPr>
              <a:t>employers</a:t>
            </a:r>
            <a:r>
              <a:rPr lang="en-GB" sz="3000" dirty="0">
                <a:latin typeface="Avenir" panose="02000503020000020003" pitchFamily="2" charset="0"/>
              </a:rPr>
              <a:t> from across the LCR. </a:t>
            </a:r>
          </a:p>
          <a:p>
            <a:pPr algn="just"/>
            <a:r>
              <a:rPr lang="en-GB" sz="3000" dirty="0">
                <a:latin typeface="Avenir" panose="02000503020000020003" pitchFamily="2" charset="0"/>
              </a:rPr>
              <a:t>Develop content for the Be More Portal around three themes;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Attract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Recruit</a:t>
            </a:r>
          </a:p>
          <a:p>
            <a:pPr lvl="2" algn="just"/>
            <a:r>
              <a:rPr lang="en-GB" sz="3000" dirty="0">
                <a:latin typeface="Avenir" panose="02000503020000020003" pitchFamily="2" charset="0"/>
              </a:rPr>
              <a:t>Retain</a:t>
            </a:r>
          </a:p>
          <a:p>
            <a:pPr algn="just"/>
            <a:r>
              <a:rPr lang="en-GB" sz="3000" dirty="0">
                <a:latin typeface="Avenir" panose="02000503020000020003" pitchFamily="2" charset="0"/>
              </a:rPr>
              <a:t>Develop the Be More portal to provide a comprehensive careers IAG service to all LCR residents, employers, schools, and stakeholder groups and for each area within LCR.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>
                <a:latin typeface="Avenir" panose="02000503020000020003" pitchFamily="2" charset="0"/>
              </a:rPr>
              <a:t>Produce detailed career information on the key sectors across LCR including;</a:t>
            </a:r>
          </a:p>
          <a:p>
            <a:pPr lvl="2"/>
            <a:r>
              <a:rPr lang="en-GB" sz="2600" dirty="0">
                <a:latin typeface="Avenir" panose="02000503020000020003" pitchFamily="2" charset="0"/>
              </a:rPr>
              <a:t> </a:t>
            </a:r>
            <a:r>
              <a:rPr lang="en-GB" sz="2800" dirty="0">
                <a:latin typeface="Avenir" panose="02000503020000020003" pitchFamily="2" charset="0"/>
              </a:rPr>
              <a:t>details of the roles within sectors; and,</a:t>
            </a:r>
          </a:p>
          <a:p>
            <a:pPr lvl="2"/>
            <a:r>
              <a:rPr lang="en-GB" sz="2800" dirty="0">
                <a:latin typeface="Avenir" panose="02000503020000020003" pitchFamily="2" charset="0"/>
              </a:rPr>
              <a:t> how individuals of all ages can access opportunities.</a:t>
            </a:r>
            <a:endParaRPr lang="en-US" sz="2800" dirty="0">
              <a:latin typeface="Avenir" panose="02000503020000020003" pitchFamily="2" charset="0"/>
            </a:endParaRPr>
          </a:p>
          <a:p>
            <a:r>
              <a:rPr lang="en-US" sz="2800" dirty="0">
                <a:latin typeface="Avenir" panose="02000503020000020003" pitchFamily="2" charset="0"/>
              </a:rPr>
              <a:t>Collate and aggregate skills LCR skills needs</a:t>
            </a:r>
          </a:p>
          <a:p>
            <a:r>
              <a:rPr lang="en-GB" sz="2800" dirty="0">
                <a:latin typeface="Avenir" panose="02000503020000020003" pitchFamily="2" charset="0"/>
              </a:rPr>
              <a:t>Significant partnership engagement and contribution to the site with existing best practice content</a:t>
            </a:r>
          </a:p>
          <a:p>
            <a:r>
              <a:rPr lang="en-GB" sz="2800" dirty="0">
                <a:latin typeface="Avenir" panose="02000503020000020003" pitchFamily="2" charset="0"/>
              </a:rPr>
              <a:t>Deliver against the underlying principle of avoiding duplication</a:t>
            </a:r>
            <a:endParaRPr lang="en-US" sz="2800" dirty="0"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7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>
                <a:latin typeface="Avenir" panose="02000503020000020003" pitchFamily="2" charset="0"/>
              </a:rPr>
              <a:t>Produce detailed career information on the key sectors across LCR including;</a:t>
            </a:r>
          </a:p>
          <a:p>
            <a:pPr lvl="2"/>
            <a:r>
              <a:rPr lang="en-GB" sz="2600" dirty="0">
                <a:latin typeface="Avenir" panose="02000503020000020003" pitchFamily="2" charset="0"/>
              </a:rPr>
              <a:t> </a:t>
            </a:r>
            <a:r>
              <a:rPr lang="en-GB" sz="2800" dirty="0">
                <a:latin typeface="Avenir" panose="02000503020000020003" pitchFamily="2" charset="0"/>
              </a:rPr>
              <a:t>details of the roles within sectors; and,</a:t>
            </a:r>
          </a:p>
          <a:p>
            <a:pPr lvl="2"/>
            <a:r>
              <a:rPr lang="en-GB" sz="2800" dirty="0">
                <a:latin typeface="Avenir" panose="02000503020000020003" pitchFamily="2" charset="0"/>
              </a:rPr>
              <a:t> how individuals of all ages can access opportunities.</a:t>
            </a:r>
            <a:endParaRPr lang="en-US" sz="2800" dirty="0">
              <a:latin typeface="Avenir" panose="02000503020000020003" pitchFamily="2" charset="0"/>
            </a:endParaRPr>
          </a:p>
          <a:p>
            <a:r>
              <a:rPr lang="en-US" sz="2800" dirty="0">
                <a:latin typeface="Avenir" panose="02000503020000020003" pitchFamily="2" charset="0"/>
              </a:rPr>
              <a:t>Collate and aggregate skills LCR skills needs</a:t>
            </a:r>
          </a:p>
          <a:p>
            <a:r>
              <a:rPr lang="en-GB" sz="2800" dirty="0">
                <a:latin typeface="Avenir" panose="02000503020000020003" pitchFamily="2" charset="0"/>
              </a:rPr>
              <a:t>Significant partnership engagement and contribution to the site with existing best practice content</a:t>
            </a:r>
          </a:p>
          <a:p>
            <a:r>
              <a:rPr lang="en-GB" sz="2800" dirty="0">
                <a:latin typeface="Avenir" panose="02000503020000020003" pitchFamily="2" charset="0"/>
              </a:rPr>
              <a:t>Deliver against the underlying principle of avoiding duplication</a:t>
            </a:r>
            <a:endParaRPr lang="en-US" sz="2800" dirty="0"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88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9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Skills and Apprenticeship Hub (SAH), together with its delivery partners, provides a one-stop shop for skills advice and support across the Liverpool City Region (LCR) in line with the Combined Authority’s (CA) One Front Door approach to business support. </a:t>
            </a:r>
          </a:p>
          <a:p>
            <a:endParaRPr lang="en-GB" dirty="0"/>
          </a:p>
          <a:p>
            <a:r>
              <a:rPr lang="en-GB" dirty="0"/>
              <a:t>The SAH offers an opportunity to simplify how employers and learners navigate the local skills system, providing much-needed strategic leadership and accelerating the delivery of local skills strategy.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3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8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0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1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LCRCA have developed an apprenticeship careers portal, Be More, which promotes careers, posts vacancies, manages case studies and manages Ambassador activity and resources across all areas of LCR.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content and layout of the existing Be More website was developed working with a number of stakeholder groups including a student review panel, training providers, and local colleges and regional training officers.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LCRCA has secured further ESF funding to support the development and expansion of the Be More service. A key element of the funding request was for the further development of Be More to create an all age, all sector, CEIAG portal covering all areas of LCR.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</a:rPr>
              <a:t>In it’s simplest form, the project will work towards ensuring that the Be More portal meets LCRCA’s aspiration of the website becoming the ‘go to’ resource for localise careers content and guidance.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6EC5-4E05-CC41-9349-4ED5046DD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0115" y="528457"/>
            <a:ext cx="9642548" cy="1066431"/>
          </a:xfrm>
        </p:spPr>
        <p:txBody>
          <a:bodyPr>
            <a:no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8401" y="1722438"/>
            <a:ext cx="5113867" cy="512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</a:t>
            </a:r>
            <a:r>
              <a:rPr lang="en-US"/>
              <a:t>to edit speaker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956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BEC6-AEF3-4735-8621-0885FCD7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0AB6F-FA5D-447B-A06F-3EE07FE66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8F98-E7B6-4233-A824-8F843A8F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75A1-BE73-45D0-967E-6062E127B004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B6CFC-2B7F-48FB-ADA8-A9155DBA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9D28-24A8-4A57-929A-F1A06D57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DEBE-A94A-4CB1-8F34-A430CC4BD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7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_PPT_backgrounds_0001_Vector-Smart-Objec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09"/>
          <a:stretch/>
        </p:blipFill>
        <p:spPr>
          <a:xfrm>
            <a:off x="1" y="227491"/>
            <a:ext cx="12100820" cy="6630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2782888"/>
            <a:ext cx="6354233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iverpool devo logo lockup client_whiteou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5739083"/>
            <a:ext cx="3361824" cy="6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06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8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66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94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5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1463" y="6141037"/>
            <a:ext cx="11090940" cy="21265"/>
          </a:xfrm>
          <a:prstGeom prst="line">
            <a:avLst/>
          </a:prstGeom>
          <a:ln w="2222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B353212-FF89-A24E-A380-EDE8405A0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6037"/>
          <a:stretch/>
        </p:blipFill>
        <p:spPr>
          <a:xfrm>
            <a:off x="742278" y="6177172"/>
            <a:ext cx="3441101" cy="5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14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CC72-26F2-444B-A590-617F13E49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86241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venir Medium" panose="02000503020000020003" pitchFamily="2" charset="0"/>
              </a:rPr>
              <a:t>Development of LCR Be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4D5E6-FCE1-481B-BC95-5586D4A48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73841"/>
            <a:ext cx="9144000" cy="1655762"/>
          </a:xfrm>
        </p:spPr>
        <p:txBody>
          <a:bodyPr/>
          <a:lstStyle/>
          <a:p>
            <a:r>
              <a:rPr lang="en-GB" dirty="0">
                <a:latin typeface="Avenir Book" panose="02000503020000020003" pitchFamily="2" charset="0"/>
              </a:rPr>
              <a:t>Skills &amp; Apprenticeship Hub</a:t>
            </a:r>
          </a:p>
          <a:p>
            <a:r>
              <a:rPr lang="en-GB" sz="1800" dirty="0">
                <a:latin typeface="Avenir Book" panose="02000503020000020003" pitchFamily="2" charset="0"/>
              </a:rPr>
              <a:t>Kamal Choudhary – Principal Officer</a:t>
            </a:r>
          </a:p>
          <a:p>
            <a:r>
              <a:rPr lang="en-GB" sz="1800" dirty="0">
                <a:latin typeface="Avenir Book" panose="02000503020000020003" pitchFamily="2" charset="0"/>
              </a:rPr>
              <a:t>Jon Child – Digital Lead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4B0B5-6BDB-1F40-B5DC-400A5A30FBDC}"/>
              </a:ext>
            </a:extLst>
          </p:cNvPr>
          <p:cNvSpPr/>
          <p:nvPr/>
        </p:nvSpPr>
        <p:spPr>
          <a:xfrm>
            <a:off x="0" y="6007813"/>
            <a:ext cx="12192000" cy="850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F1EF7F-5385-9245-AA07-0161C90F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9" y="5675636"/>
            <a:ext cx="4515423" cy="89011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73C9099-F83A-5E43-A980-9685F8E94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6492" y="5467630"/>
            <a:ext cx="3076539" cy="10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028EE64-DCAC-2843-8D49-A1FDB7CAB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9723" y="21922"/>
            <a:ext cx="858227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1A0732-5202-D540-96DB-260BB63A48B2}"/>
              </a:ext>
            </a:extLst>
          </p:cNvPr>
          <p:cNvSpPr/>
          <p:nvPr/>
        </p:nvSpPr>
        <p:spPr>
          <a:xfrm>
            <a:off x="3043824" y="20254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10961"/>
            <a:ext cx="6566483" cy="6854337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3138980"/>
            <a:ext cx="5354618" cy="620219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How will this be realised?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How will this be realised?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Develop the Be More portal to simplify and enhance the support available to individuals and employers from across the LCR.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3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How will this be realised?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16" y="2629851"/>
            <a:ext cx="9023367" cy="4525963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Avenir" panose="02000503020000020003" pitchFamily="2" charset="0"/>
              </a:rPr>
              <a:t>Develop content for the Be More Portal around three themes;</a:t>
            </a:r>
          </a:p>
          <a:p>
            <a:pPr marL="0" indent="0" algn="just">
              <a:buNone/>
            </a:pPr>
            <a:endParaRPr lang="en-GB" sz="1400" dirty="0">
              <a:latin typeface="Avenir" panose="02000503020000020003" pitchFamily="2" charset="0"/>
            </a:endParaRPr>
          </a:p>
          <a:p>
            <a:pPr lvl="7" algn="just"/>
            <a:r>
              <a:rPr lang="en-GB" sz="2400" dirty="0">
                <a:latin typeface="Avenir" panose="02000503020000020003" pitchFamily="2" charset="0"/>
              </a:rPr>
              <a:t>Attract</a:t>
            </a:r>
          </a:p>
          <a:p>
            <a:pPr lvl="7" algn="just"/>
            <a:r>
              <a:rPr lang="en-GB" sz="2400" dirty="0">
                <a:latin typeface="Avenir" panose="02000503020000020003" pitchFamily="2" charset="0"/>
              </a:rPr>
              <a:t>Recruit</a:t>
            </a:r>
          </a:p>
          <a:p>
            <a:pPr lvl="7" algn="just"/>
            <a:r>
              <a:rPr lang="en-GB" sz="2400" dirty="0">
                <a:latin typeface="Avenir" panose="02000503020000020003" pitchFamily="2" charset="0"/>
              </a:rPr>
              <a:t>Retain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How will this be realised?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957397"/>
            <a:ext cx="10285708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venir" panose="02000503020000020003" pitchFamily="2" charset="0"/>
              </a:rPr>
              <a:t>Develop the Be More portal to provide a comprehensive careers IAG service to all LCR residents, employers, schools, and stakeholder groups and for each area within LCR.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3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How will this be realised?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venir" panose="02000503020000020003" pitchFamily="2" charset="0"/>
              </a:rPr>
              <a:t>Produce detailed career information on the key sectors across LCR including;</a:t>
            </a:r>
          </a:p>
          <a:p>
            <a:pPr lvl="2"/>
            <a:r>
              <a:rPr lang="en-GB" sz="2400" dirty="0">
                <a:latin typeface="Avenir" panose="02000503020000020003" pitchFamily="2" charset="0"/>
              </a:rPr>
              <a:t> details of the roles within sectors; and,</a:t>
            </a:r>
          </a:p>
          <a:p>
            <a:pPr lvl="2"/>
            <a:r>
              <a:rPr lang="en-GB" sz="2400" dirty="0">
                <a:latin typeface="Avenir" panose="02000503020000020003" pitchFamily="2" charset="0"/>
              </a:rPr>
              <a:t> how individuals of all ages can access opportunities.</a:t>
            </a:r>
            <a:endParaRPr lang="en-US" sz="2400" dirty="0">
              <a:latin typeface="Avenir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How will this be realised?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Collate and aggregate skills LCR skills needs</a:t>
            </a:r>
          </a:p>
          <a:p>
            <a:r>
              <a:rPr lang="en-GB" dirty="0">
                <a:latin typeface="Avenir" panose="02000503020000020003" pitchFamily="2" charset="0"/>
              </a:rPr>
              <a:t>Significant partnership engagement and contribution to the site with existing best practice content</a:t>
            </a:r>
          </a:p>
          <a:p>
            <a:r>
              <a:rPr lang="en-GB" dirty="0">
                <a:latin typeface="Avenir" panose="02000503020000020003" pitchFamily="2" charset="0"/>
              </a:rPr>
              <a:t>Deliver against the underlying principle of avoiding duplication</a:t>
            </a:r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4573D3B7-E3E3-7B48-9F9B-23A57B19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01" y="0"/>
            <a:ext cx="10303099" cy="68762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67A78-0722-1E4F-87A4-74F2D836B4BE}"/>
              </a:ext>
            </a:extLst>
          </p:cNvPr>
          <p:cNvSpPr/>
          <p:nvPr/>
        </p:nvSpPr>
        <p:spPr>
          <a:xfrm>
            <a:off x="3013141" y="21922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566483" cy="6876259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3138980"/>
            <a:ext cx="5354618" cy="620219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Why change?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9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Why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Pace of technology</a:t>
            </a:r>
          </a:p>
          <a:p>
            <a:r>
              <a:rPr lang="en-GB" dirty="0">
                <a:latin typeface="Avenir" panose="02000503020000020003" pitchFamily="2" charset="0"/>
              </a:rPr>
              <a:t>Highlighting apprenticeships as attractive and viable career pathway</a:t>
            </a:r>
          </a:p>
          <a:p>
            <a:r>
              <a:rPr lang="en-GB" dirty="0">
                <a:latin typeface="Avenir" panose="02000503020000020003" pitchFamily="2" charset="0"/>
              </a:rPr>
              <a:t>Changing the way in which we inform and share information</a:t>
            </a:r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/3 of young people are addicted to their phones – here&amp;#39;s how to break up with  your device | The Independent">
            <a:extLst>
              <a:ext uri="{FF2B5EF4-FFF2-40B4-BE49-F238E27FC236}">
                <a16:creationId xmlns:a16="http://schemas.microsoft.com/office/drawing/2014/main" id="{43A691EA-10D0-8C4B-905F-2639E9FCA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0707" y="-10961"/>
            <a:ext cx="7131294" cy="68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67A78-0722-1E4F-87A4-74F2D836B4BE}"/>
              </a:ext>
            </a:extLst>
          </p:cNvPr>
          <p:cNvSpPr/>
          <p:nvPr/>
        </p:nvSpPr>
        <p:spPr>
          <a:xfrm>
            <a:off x="3061267" y="10960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566483" cy="6876259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3138980"/>
            <a:ext cx="5354618" cy="620219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Digital Expectations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Digital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725385"/>
            <a:ext cx="1028570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Pandemic has accelerated digital transformation and the way in which people find and share information</a:t>
            </a:r>
          </a:p>
          <a:p>
            <a:r>
              <a:rPr lang="en-GB" dirty="0">
                <a:latin typeface="Avenir" panose="02000503020000020003" pitchFamily="2" charset="0"/>
              </a:rPr>
              <a:t>User habits  – higher reliance upon mobile technologies</a:t>
            </a:r>
          </a:p>
          <a:p>
            <a:r>
              <a:rPr lang="en-GB" dirty="0">
                <a:latin typeface="Avenir" panose="02000503020000020003" pitchFamily="2" charset="0"/>
              </a:rPr>
              <a:t>Expectation of content to be more engaging</a:t>
            </a:r>
          </a:p>
          <a:p>
            <a:r>
              <a:rPr lang="en-GB" dirty="0">
                <a:latin typeface="Avenir" panose="02000503020000020003" pitchFamily="2" charset="0"/>
              </a:rPr>
              <a:t>Content needs to reflect the local area</a:t>
            </a:r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dark, cooking&#10;&#10;Description automatically generated">
            <a:extLst>
              <a:ext uri="{FF2B5EF4-FFF2-40B4-BE49-F238E27FC236}">
                <a16:creationId xmlns:a16="http://schemas.microsoft.com/office/drawing/2014/main" id="{E7008F0C-7E97-EF42-92C5-9CB9E236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69315" y="10961"/>
            <a:ext cx="8453490" cy="68652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0EF9DF-D42D-B949-8DC0-FD44F36F28A1}"/>
              </a:ext>
            </a:extLst>
          </p:cNvPr>
          <p:cNvSpPr/>
          <p:nvPr/>
        </p:nvSpPr>
        <p:spPr>
          <a:xfrm>
            <a:off x="3061267" y="3663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10961"/>
            <a:ext cx="6566483" cy="6854337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2825978"/>
            <a:ext cx="5354618" cy="1246224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Skills &amp; Apprenticeship Hub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1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C3294A-6A8B-C944-8300-FD2EF5CB4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315" y="0"/>
            <a:ext cx="8422685" cy="6910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67A78-0722-1E4F-87A4-74F2D836B4BE}"/>
              </a:ext>
            </a:extLst>
          </p:cNvPr>
          <p:cNvSpPr/>
          <p:nvPr/>
        </p:nvSpPr>
        <p:spPr>
          <a:xfrm>
            <a:off x="3013141" y="1831"/>
            <a:ext cx="9178859" cy="690889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566483" cy="6876259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3138980"/>
            <a:ext cx="5354618" cy="620219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Content is key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Content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095" y="2684442"/>
            <a:ext cx="8463809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Engaging content from local apprentices and employers</a:t>
            </a:r>
          </a:p>
          <a:p>
            <a:r>
              <a:rPr lang="en-GB" dirty="0">
                <a:latin typeface="Avenir" panose="02000503020000020003" pitchFamily="2" charset="0"/>
              </a:rPr>
              <a:t>Appetite/expectation of more video and audio content</a:t>
            </a:r>
          </a:p>
          <a:p>
            <a:r>
              <a:rPr lang="en-GB" dirty="0">
                <a:latin typeface="Avenir" panose="02000503020000020003" pitchFamily="2" charset="0"/>
              </a:rPr>
              <a:t>Latest data such as LMI to help inform decisions</a:t>
            </a:r>
          </a:p>
          <a:p>
            <a:r>
              <a:rPr lang="en-GB" dirty="0">
                <a:latin typeface="Avenir" panose="02000503020000020003" pitchFamily="2" charset="0"/>
              </a:rPr>
              <a:t>Users to be able to customise what they see and when</a:t>
            </a:r>
          </a:p>
          <a:p>
            <a:r>
              <a:rPr lang="en-GB" dirty="0">
                <a:latin typeface="Avenir" panose="02000503020000020003" pitchFamily="2" charset="0"/>
              </a:rPr>
              <a:t>Information to be delivered rather than sought after</a:t>
            </a:r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2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multicultural audiences are key in a fragmented media landscape -  Agility PR Solutions">
            <a:extLst>
              <a:ext uri="{FF2B5EF4-FFF2-40B4-BE49-F238E27FC236}">
                <a16:creationId xmlns:a16="http://schemas.microsoft.com/office/drawing/2014/main" id="{BD20B1EB-E6F1-624D-AD19-7D3664BF6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0704" y="0"/>
            <a:ext cx="7131295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67A78-0722-1E4F-87A4-74F2D836B4BE}"/>
              </a:ext>
            </a:extLst>
          </p:cNvPr>
          <p:cNvSpPr/>
          <p:nvPr/>
        </p:nvSpPr>
        <p:spPr>
          <a:xfrm>
            <a:off x="3061267" y="-10960"/>
            <a:ext cx="9178859" cy="6887220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566483" cy="6876259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3138980"/>
            <a:ext cx="5354618" cy="620219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Something for everyone…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5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Something for everyone…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602556"/>
            <a:ext cx="1028570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Content to be available and relevant to multiple audiences such as: Teachers, Careers Advisors, Parents, Students</a:t>
            </a:r>
          </a:p>
          <a:p>
            <a:endParaRPr lang="en-US" dirty="0">
              <a:latin typeface="Avenir" panose="02000503020000020003" pitchFamily="2" charset="0"/>
            </a:endParaRPr>
          </a:p>
          <a:p>
            <a:r>
              <a:rPr lang="en-GB" dirty="0">
                <a:latin typeface="Avenir" panose="02000503020000020003" pitchFamily="2" charset="0"/>
              </a:rPr>
              <a:t>Digital information packs/resources to be made available for download to reduce environmental impact such as printing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 Ways Your Company Can Encourage Innovation">
            <a:extLst>
              <a:ext uri="{FF2B5EF4-FFF2-40B4-BE49-F238E27FC236}">
                <a16:creationId xmlns:a16="http://schemas.microsoft.com/office/drawing/2014/main" id="{497950D9-C3D5-5549-BE3C-CDA3192D6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0588" y="0"/>
            <a:ext cx="7491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67A78-0722-1E4F-87A4-74F2D836B4BE}"/>
              </a:ext>
            </a:extLst>
          </p:cNvPr>
          <p:cNvSpPr/>
          <p:nvPr/>
        </p:nvSpPr>
        <p:spPr>
          <a:xfrm>
            <a:off x="3013141" y="-7298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566483" cy="6876259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3138980"/>
            <a:ext cx="5354618" cy="620219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Innovation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623" y="2466078"/>
            <a:ext cx="8504753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To build upon the leap start of the current platform</a:t>
            </a:r>
          </a:p>
          <a:p>
            <a:r>
              <a:rPr lang="en-GB" dirty="0">
                <a:latin typeface="Avenir" panose="02000503020000020003" pitchFamily="2" charset="0"/>
              </a:rPr>
              <a:t>Push notifications to mobile devices such as new local apprenticeship vacancies</a:t>
            </a:r>
          </a:p>
          <a:p>
            <a:r>
              <a:rPr lang="en-GB" dirty="0">
                <a:latin typeface="Avenir" panose="02000503020000020003" pitchFamily="2" charset="0"/>
              </a:rPr>
              <a:t>Website accompanied by mobile application for all current mobile devices (Apple, Android, Google)</a:t>
            </a:r>
          </a:p>
          <a:p>
            <a:r>
              <a:rPr lang="en-GB" dirty="0">
                <a:latin typeface="Avenir" panose="02000503020000020003" pitchFamily="2" charset="0"/>
              </a:rPr>
              <a:t>Functionality to customise user experience</a:t>
            </a:r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8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 Crucial Strategies for Promoting Team Collaboration">
            <a:extLst>
              <a:ext uri="{FF2B5EF4-FFF2-40B4-BE49-F238E27FC236}">
                <a16:creationId xmlns:a16="http://schemas.microsoft.com/office/drawing/2014/main" id="{2BBEFDBC-93D2-8143-84B4-2D755B137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0706" y="-1"/>
            <a:ext cx="7131294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654597-40CF-4844-B1DC-5CF8F4D0A50A}"/>
              </a:ext>
            </a:extLst>
          </p:cNvPr>
          <p:cNvSpPr/>
          <p:nvPr/>
        </p:nvSpPr>
        <p:spPr>
          <a:xfrm>
            <a:off x="3013141" y="3663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21922"/>
            <a:ext cx="6566483" cy="6854337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3138980"/>
            <a:ext cx="5354618" cy="620219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Collaboration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897" y="2588908"/>
            <a:ext cx="8600287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Project informed by focus groups held throughout LCR</a:t>
            </a:r>
          </a:p>
          <a:p>
            <a:r>
              <a:rPr lang="en-GB" dirty="0">
                <a:latin typeface="Avenir" panose="02000503020000020003" pitchFamily="2" charset="0"/>
              </a:rPr>
              <a:t>Design and development work supported and informed by LCR students</a:t>
            </a:r>
          </a:p>
          <a:p>
            <a:r>
              <a:rPr lang="en-GB" dirty="0">
                <a:latin typeface="Avenir" panose="02000503020000020003" pitchFamily="2" charset="0"/>
              </a:rPr>
              <a:t>IAG from local industry experts and thought leaders</a:t>
            </a:r>
            <a:endParaRPr lang="en-US" dirty="0">
              <a:latin typeface="Avenir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0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8FBB7DA-BDF7-6047-B9B5-2929735496A5}"/>
              </a:ext>
            </a:extLst>
          </p:cNvPr>
          <p:cNvSpPr/>
          <p:nvPr/>
        </p:nvSpPr>
        <p:spPr>
          <a:xfrm>
            <a:off x="-1085651" y="453323"/>
            <a:ext cx="8516471" cy="8229600"/>
          </a:xfrm>
          <a:prstGeom prst="ellipse">
            <a:avLst/>
          </a:prstGeom>
          <a:solidFill>
            <a:srgbClr val="002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8C3CD-A4DE-4700-9D3A-4E4B110B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20" y="3065535"/>
            <a:ext cx="2752873" cy="726931"/>
          </a:xfrm>
        </p:spPr>
        <p:txBody>
          <a:bodyPr anchor="t">
            <a:normAutofit/>
          </a:bodyPr>
          <a:lstStyle/>
          <a:p>
            <a:r>
              <a:rPr lang="en-GB" sz="4000" dirty="0">
                <a:latin typeface="Avenir Next LT Pro" panose="020B0504020202020204" pitchFamily="34" charset="0"/>
              </a:rPr>
              <a:t>Questions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9AC9D-EB90-0F45-9B15-AA4E147352F0}"/>
              </a:ext>
            </a:extLst>
          </p:cNvPr>
          <p:cNvSpPr/>
          <p:nvPr/>
        </p:nvSpPr>
        <p:spPr>
          <a:xfrm>
            <a:off x="0" y="4438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A0D540-F178-3945-A5FF-09B803ADE171}"/>
              </a:ext>
            </a:extLst>
          </p:cNvPr>
          <p:cNvSpPr/>
          <p:nvPr/>
        </p:nvSpPr>
        <p:spPr>
          <a:xfrm>
            <a:off x="-1097226" y="359799"/>
            <a:ext cx="8516471" cy="8229600"/>
          </a:xfrm>
          <a:prstGeom prst="ellipse">
            <a:avLst/>
          </a:prstGeom>
          <a:solidFill>
            <a:srgbClr val="002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515A0E-8E60-8240-BF14-A414698C2A71}"/>
              </a:ext>
            </a:extLst>
          </p:cNvPr>
          <p:cNvSpPr/>
          <p:nvPr/>
        </p:nvSpPr>
        <p:spPr>
          <a:xfrm>
            <a:off x="4915529" y="4568123"/>
            <a:ext cx="6185647" cy="6311153"/>
          </a:xfrm>
          <a:prstGeom prst="ellipse">
            <a:avLst/>
          </a:prstGeom>
          <a:solidFill>
            <a:srgbClr val="01B0F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059F7-866D-6B41-9296-541268A96C7A}"/>
              </a:ext>
            </a:extLst>
          </p:cNvPr>
          <p:cNvSpPr txBox="1"/>
          <p:nvPr/>
        </p:nvSpPr>
        <p:spPr>
          <a:xfrm>
            <a:off x="997841" y="2531693"/>
            <a:ext cx="459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" panose="02000503020000020003" pitchFamily="2" charset="0"/>
              </a:rPr>
              <a:t>Thank you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4BF32288-8733-B74D-83B1-EDF2F5D00E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75" y="5815151"/>
            <a:ext cx="3468130" cy="6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Skills &amp; Apprenticeship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28570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Created in order to facilitate the closing of a historic Liverpool City Region skills gap with the rest of the country. Employers across the Liverpool City Region consistently reported in studies/questionnaires, that skills gaps  prevented them from securing further growth.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Externally funded through the European Social Fund and the Strategic Investment Fund. </a:t>
            </a: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2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4DA926F-DF82-6F47-A77B-A273F2729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738" y="-10962"/>
            <a:ext cx="7434262" cy="68981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1A0732-5202-D540-96DB-260BB63A48B2}"/>
              </a:ext>
            </a:extLst>
          </p:cNvPr>
          <p:cNvSpPr/>
          <p:nvPr/>
        </p:nvSpPr>
        <p:spPr>
          <a:xfrm>
            <a:off x="3013141" y="3663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10961"/>
            <a:ext cx="6566483" cy="6854337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2825978"/>
            <a:ext cx="5354618" cy="1246224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What is LCR Be More now?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What is LCR Be More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LCRCA have developed an apprenticeship careers portal, Be More, which promotes careers, posts vacancies, manages case studies and manages Ambassador activity and resources across all areas of LCR.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What is LCR Be More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The content and layout of the existing Be More website was developed working with a number of stakeholder groups including a student review panel, training providers, local colleges and regional training officers.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What is LCR Be More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LCRCA has secured further ESF funding to support the development and expansion of the Be More service. A key element of the funding request was for the further development of Be More to create an all age, all sector, CEIAG portal covering all areas of LCR.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8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028EE64-DCAC-2843-8D49-A1FDB7CAB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9723" y="21922"/>
            <a:ext cx="858227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1A0732-5202-D540-96DB-260BB63A48B2}"/>
              </a:ext>
            </a:extLst>
          </p:cNvPr>
          <p:cNvSpPr/>
          <p:nvPr/>
        </p:nvSpPr>
        <p:spPr>
          <a:xfrm>
            <a:off x="3043824" y="20254"/>
            <a:ext cx="9178859" cy="6854337"/>
          </a:xfrm>
          <a:prstGeom prst="rect">
            <a:avLst/>
          </a:prstGeom>
          <a:solidFill>
            <a:srgbClr val="0070C0">
              <a:alpha val="5621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203668" y="10961"/>
            <a:ext cx="7131294" cy="6854337"/>
          </a:xfrm>
          <a:custGeom>
            <a:avLst/>
            <a:gdLst/>
            <a:ahLst/>
            <a:cxnLst/>
            <a:rect l="l" t="t" r="r" b="b"/>
            <a:pathLst>
              <a:path w="6180455" h="5940425">
                <a:moveTo>
                  <a:pt x="4947076" y="0"/>
                </a:moveTo>
                <a:lnTo>
                  <a:pt x="0" y="0"/>
                </a:lnTo>
                <a:lnTo>
                  <a:pt x="0" y="5940005"/>
                </a:lnTo>
                <a:lnTo>
                  <a:pt x="4947083" y="5940005"/>
                </a:lnTo>
                <a:lnTo>
                  <a:pt x="4963401" y="5923771"/>
                </a:lnTo>
                <a:lnTo>
                  <a:pt x="4994990" y="5891659"/>
                </a:lnTo>
                <a:lnTo>
                  <a:pt x="5026236" y="5859207"/>
                </a:lnTo>
                <a:lnTo>
                  <a:pt x="5057134" y="5826417"/>
                </a:lnTo>
                <a:lnTo>
                  <a:pt x="5087682" y="5793294"/>
                </a:lnTo>
                <a:lnTo>
                  <a:pt x="5117877" y="5759839"/>
                </a:lnTo>
                <a:lnTo>
                  <a:pt x="5147715" y="5726056"/>
                </a:lnTo>
                <a:lnTo>
                  <a:pt x="5177195" y="5691948"/>
                </a:lnTo>
                <a:lnTo>
                  <a:pt x="5206312" y="5657517"/>
                </a:lnTo>
                <a:lnTo>
                  <a:pt x="5235063" y="5622767"/>
                </a:lnTo>
                <a:lnTo>
                  <a:pt x="5263447" y="5587701"/>
                </a:lnTo>
                <a:lnTo>
                  <a:pt x="5291460" y="5552322"/>
                </a:lnTo>
                <a:lnTo>
                  <a:pt x="5319098" y="5516633"/>
                </a:lnTo>
                <a:lnTo>
                  <a:pt x="5346359" y="5480636"/>
                </a:lnTo>
                <a:lnTo>
                  <a:pt x="5373240" y="5444336"/>
                </a:lnTo>
                <a:lnTo>
                  <a:pt x="5399738" y="5407734"/>
                </a:lnTo>
                <a:lnTo>
                  <a:pt x="5425850" y="5370834"/>
                </a:lnTo>
                <a:lnTo>
                  <a:pt x="5451573" y="5333638"/>
                </a:lnTo>
                <a:lnTo>
                  <a:pt x="5476903" y="5296151"/>
                </a:lnTo>
                <a:lnTo>
                  <a:pt x="5501839" y="5258374"/>
                </a:lnTo>
                <a:lnTo>
                  <a:pt x="5526376" y="5220312"/>
                </a:lnTo>
                <a:lnTo>
                  <a:pt x="5550513" y="5181966"/>
                </a:lnTo>
                <a:lnTo>
                  <a:pt x="5574245" y="5143339"/>
                </a:lnTo>
                <a:lnTo>
                  <a:pt x="5597571" y="5104436"/>
                </a:lnTo>
                <a:lnTo>
                  <a:pt x="5620486" y="5065259"/>
                </a:lnTo>
                <a:lnTo>
                  <a:pt x="5642988" y="5025810"/>
                </a:lnTo>
                <a:lnTo>
                  <a:pt x="5665075" y="4986093"/>
                </a:lnTo>
                <a:lnTo>
                  <a:pt x="5686742" y="4946112"/>
                </a:lnTo>
                <a:lnTo>
                  <a:pt x="5707988" y="4905868"/>
                </a:lnTo>
                <a:lnTo>
                  <a:pt x="5728808" y="4865364"/>
                </a:lnTo>
                <a:lnTo>
                  <a:pt x="5749201" y="4824605"/>
                </a:lnTo>
                <a:lnTo>
                  <a:pt x="5769163" y="4783593"/>
                </a:lnTo>
                <a:lnTo>
                  <a:pt x="5788691" y="4742330"/>
                </a:lnTo>
                <a:lnTo>
                  <a:pt x="5807782" y="4700820"/>
                </a:lnTo>
                <a:lnTo>
                  <a:pt x="5826433" y="4659067"/>
                </a:lnTo>
                <a:lnTo>
                  <a:pt x="5844641" y="4617072"/>
                </a:lnTo>
                <a:lnTo>
                  <a:pt x="5862404" y="4574839"/>
                </a:lnTo>
                <a:lnTo>
                  <a:pt x="5879717" y="4532371"/>
                </a:lnTo>
                <a:lnTo>
                  <a:pt x="5896579" y="4489670"/>
                </a:lnTo>
                <a:lnTo>
                  <a:pt x="5912986" y="4446741"/>
                </a:lnTo>
                <a:lnTo>
                  <a:pt x="5928935" y="4403586"/>
                </a:lnTo>
                <a:lnTo>
                  <a:pt x="5944423" y="4360207"/>
                </a:lnTo>
                <a:lnTo>
                  <a:pt x="5959448" y="4316608"/>
                </a:lnTo>
                <a:lnTo>
                  <a:pt x="5974006" y="4272793"/>
                </a:lnTo>
                <a:lnTo>
                  <a:pt x="5988094" y="4228763"/>
                </a:lnTo>
                <a:lnTo>
                  <a:pt x="6001709" y="4184522"/>
                </a:lnTo>
                <a:lnTo>
                  <a:pt x="6014849" y="4140073"/>
                </a:lnTo>
                <a:lnTo>
                  <a:pt x="6027510" y="4095419"/>
                </a:lnTo>
                <a:lnTo>
                  <a:pt x="6039689" y="4050563"/>
                </a:lnTo>
                <a:lnTo>
                  <a:pt x="6051384" y="4005508"/>
                </a:lnTo>
                <a:lnTo>
                  <a:pt x="6062591" y="3960257"/>
                </a:lnTo>
                <a:lnTo>
                  <a:pt x="6073307" y="3914812"/>
                </a:lnTo>
                <a:lnTo>
                  <a:pt x="6083530" y="3869178"/>
                </a:lnTo>
                <a:lnTo>
                  <a:pt x="6093256" y="3823357"/>
                </a:lnTo>
                <a:lnTo>
                  <a:pt x="6102483" y="3777351"/>
                </a:lnTo>
                <a:lnTo>
                  <a:pt x="6111206" y="3731165"/>
                </a:lnTo>
                <a:lnTo>
                  <a:pt x="6119425" y="3684801"/>
                </a:lnTo>
                <a:lnTo>
                  <a:pt x="6127134" y="3638261"/>
                </a:lnTo>
                <a:lnTo>
                  <a:pt x="6134333" y="3591549"/>
                </a:lnTo>
                <a:lnTo>
                  <a:pt x="6141016" y="3544669"/>
                </a:lnTo>
                <a:lnTo>
                  <a:pt x="6147182" y="3497622"/>
                </a:lnTo>
                <a:lnTo>
                  <a:pt x="6152828" y="3450413"/>
                </a:lnTo>
                <a:lnTo>
                  <a:pt x="6157950" y="3403043"/>
                </a:lnTo>
                <a:lnTo>
                  <a:pt x="6162546" y="3355516"/>
                </a:lnTo>
                <a:lnTo>
                  <a:pt x="6166612" y="3307836"/>
                </a:lnTo>
                <a:lnTo>
                  <a:pt x="6170145" y="3260004"/>
                </a:lnTo>
                <a:lnTo>
                  <a:pt x="6173144" y="3212024"/>
                </a:lnTo>
                <a:lnTo>
                  <a:pt x="6175604" y="3163900"/>
                </a:lnTo>
                <a:lnTo>
                  <a:pt x="6177522" y="3115633"/>
                </a:lnTo>
                <a:lnTo>
                  <a:pt x="6178896" y="3067228"/>
                </a:lnTo>
                <a:lnTo>
                  <a:pt x="6179722" y="3018686"/>
                </a:lnTo>
                <a:lnTo>
                  <a:pt x="6179999" y="2970011"/>
                </a:lnTo>
                <a:lnTo>
                  <a:pt x="6179722" y="2921336"/>
                </a:lnTo>
                <a:lnTo>
                  <a:pt x="6178896" y="2872795"/>
                </a:lnTo>
                <a:lnTo>
                  <a:pt x="6177522" y="2824389"/>
                </a:lnTo>
                <a:lnTo>
                  <a:pt x="6175604" y="2776122"/>
                </a:lnTo>
                <a:lnTo>
                  <a:pt x="6173144" y="2727997"/>
                </a:lnTo>
                <a:lnTo>
                  <a:pt x="6170145" y="2680017"/>
                </a:lnTo>
                <a:lnTo>
                  <a:pt x="6166612" y="2632185"/>
                </a:lnTo>
                <a:lnTo>
                  <a:pt x="6162546" y="2584504"/>
                </a:lnTo>
                <a:lnTo>
                  <a:pt x="6157950" y="2536977"/>
                </a:lnTo>
                <a:lnTo>
                  <a:pt x="6152828" y="2489607"/>
                </a:lnTo>
                <a:lnTo>
                  <a:pt x="6147182" y="2442398"/>
                </a:lnTo>
                <a:lnTo>
                  <a:pt x="6141016" y="2395351"/>
                </a:lnTo>
                <a:lnTo>
                  <a:pt x="6134333" y="2348470"/>
                </a:lnTo>
                <a:lnTo>
                  <a:pt x="6127134" y="2301758"/>
                </a:lnTo>
                <a:lnTo>
                  <a:pt x="6119425" y="2255218"/>
                </a:lnTo>
                <a:lnTo>
                  <a:pt x="6111206" y="2208854"/>
                </a:lnTo>
                <a:lnTo>
                  <a:pt x="6102483" y="2162667"/>
                </a:lnTo>
                <a:lnTo>
                  <a:pt x="6093256" y="2116662"/>
                </a:lnTo>
                <a:lnTo>
                  <a:pt x="6083530" y="2070840"/>
                </a:lnTo>
                <a:lnTo>
                  <a:pt x="6073307" y="2025205"/>
                </a:lnTo>
                <a:lnTo>
                  <a:pt x="6062591" y="1979761"/>
                </a:lnTo>
                <a:lnTo>
                  <a:pt x="6051384" y="1934510"/>
                </a:lnTo>
                <a:lnTo>
                  <a:pt x="6039689" y="1889454"/>
                </a:lnTo>
                <a:lnTo>
                  <a:pt x="6027510" y="1844598"/>
                </a:lnTo>
                <a:lnTo>
                  <a:pt x="6014849" y="1799944"/>
                </a:lnTo>
                <a:lnTo>
                  <a:pt x="6001709" y="1755495"/>
                </a:lnTo>
                <a:lnTo>
                  <a:pt x="5988094" y="1711254"/>
                </a:lnTo>
                <a:lnTo>
                  <a:pt x="5974006" y="1667224"/>
                </a:lnTo>
                <a:lnTo>
                  <a:pt x="5959448" y="1623408"/>
                </a:lnTo>
                <a:lnTo>
                  <a:pt x="5944423" y="1579809"/>
                </a:lnTo>
                <a:lnTo>
                  <a:pt x="5928935" y="1536430"/>
                </a:lnTo>
                <a:lnTo>
                  <a:pt x="5912986" y="1493275"/>
                </a:lnTo>
                <a:lnTo>
                  <a:pt x="5896579" y="1450345"/>
                </a:lnTo>
                <a:lnTo>
                  <a:pt x="5879717" y="1407645"/>
                </a:lnTo>
                <a:lnTo>
                  <a:pt x="5862404" y="1365177"/>
                </a:lnTo>
                <a:lnTo>
                  <a:pt x="5844641" y="1322943"/>
                </a:lnTo>
                <a:lnTo>
                  <a:pt x="5826433" y="1280948"/>
                </a:lnTo>
                <a:lnTo>
                  <a:pt x="5807782" y="1239194"/>
                </a:lnTo>
                <a:lnTo>
                  <a:pt x="5788691" y="1197685"/>
                </a:lnTo>
                <a:lnTo>
                  <a:pt x="5769163" y="1156422"/>
                </a:lnTo>
                <a:lnTo>
                  <a:pt x="5749201" y="1115409"/>
                </a:lnTo>
                <a:lnTo>
                  <a:pt x="5728808" y="1074650"/>
                </a:lnTo>
                <a:lnTo>
                  <a:pt x="5707988" y="1034147"/>
                </a:lnTo>
                <a:lnTo>
                  <a:pt x="5686742" y="993903"/>
                </a:lnTo>
                <a:lnTo>
                  <a:pt x="5665075" y="953921"/>
                </a:lnTo>
                <a:lnTo>
                  <a:pt x="5642988" y="914204"/>
                </a:lnTo>
                <a:lnTo>
                  <a:pt x="5620486" y="874755"/>
                </a:lnTo>
                <a:lnTo>
                  <a:pt x="5597571" y="835577"/>
                </a:lnTo>
                <a:lnTo>
                  <a:pt x="5574245" y="796674"/>
                </a:lnTo>
                <a:lnTo>
                  <a:pt x="5550513" y="758048"/>
                </a:lnTo>
                <a:lnTo>
                  <a:pt x="5526376" y="719702"/>
                </a:lnTo>
                <a:lnTo>
                  <a:pt x="5501839" y="681639"/>
                </a:lnTo>
                <a:lnTo>
                  <a:pt x="5476903" y="643862"/>
                </a:lnTo>
                <a:lnTo>
                  <a:pt x="5451573" y="606374"/>
                </a:lnTo>
                <a:lnTo>
                  <a:pt x="5425850" y="569179"/>
                </a:lnTo>
                <a:lnTo>
                  <a:pt x="5399738" y="532279"/>
                </a:lnTo>
                <a:lnTo>
                  <a:pt x="5373240" y="495677"/>
                </a:lnTo>
                <a:lnTo>
                  <a:pt x="5346359" y="459376"/>
                </a:lnTo>
                <a:lnTo>
                  <a:pt x="5319098" y="423379"/>
                </a:lnTo>
                <a:lnTo>
                  <a:pt x="5291460" y="387690"/>
                </a:lnTo>
                <a:lnTo>
                  <a:pt x="5263447" y="352311"/>
                </a:lnTo>
                <a:lnTo>
                  <a:pt x="5235063" y="317245"/>
                </a:lnTo>
                <a:lnTo>
                  <a:pt x="5206312" y="282495"/>
                </a:lnTo>
                <a:lnTo>
                  <a:pt x="5177195" y="248064"/>
                </a:lnTo>
                <a:lnTo>
                  <a:pt x="5147715" y="213956"/>
                </a:lnTo>
                <a:lnTo>
                  <a:pt x="5117877" y="180173"/>
                </a:lnTo>
                <a:lnTo>
                  <a:pt x="5087682" y="146718"/>
                </a:lnTo>
                <a:lnTo>
                  <a:pt x="5057134" y="113594"/>
                </a:lnTo>
                <a:lnTo>
                  <a:pt x="5026236" y="80805"/>
                </a:lnTo>
                <a:lnTo>
                  <a:pt x="4994990" y="48353"/>
                </a:lnTo>
                <a:lnTo>
                  <a:pt x="4963401" y="16241"/>
                </a:lnTo>
                <a:lnTo>
                  <a:pt x="494707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4" name="object 4"/>
          <p:cNvSpPr/>
          <p:nvPr/>
        </p:nvSpPr>
        <p:spPr>
          <a:xfrm>
            <a:off x="251794" y="21922"/>
            <a:ext cx="6715858" cy="6854337"/>
          </a:xfrm>
          <a:custGeom>
            <a:avLst/>
            <a:gdLst/>
            <a:ahLst/>
            <a:cxnLst/>
            <a:rect l="l" t="t" r="r" b="b"/>
            <a:pathLst>
              <a:path w="5820410" h="5940425">
                <a:moveTo>
                  <a:pt x="4587076" y="0"/>
                </a:moveTo>
                <a:lnTo>
                  <a:pt x="0" y="0"/>
                </a:lnTo>
                <a:lnTo>
                  <a:pt x="0" y="5940005"/>
                </a:lnTo>
                <a:lnTo>
                  <a:pt x="4587083" y="5940005"/>
                </a:lnTo>
                <a:lnTo>
                  <a:pt x="4603400" y="5923771"/>
                </a:lnTo>
                <a:lnTo>
                  <a:pt x="4634990" y="5891659"/>
                </a:lnTo>
                <a:lnTo>
                  <a:pt x="4666235" y="5859207"/>
                </a:lnTo>
                <a:lnTo>
                  <a:pt x="4697134" y="5826417"/>
                </a:lnTo>
                <a:lnTo>
                  <a:pt x="4727682" y="5793294"/>
                </a:lnTo>
                <a:lnTo>
                  <a:pt x="4757876" y="5759839"/>
                </a:lnTo>
                <a:lnTo>
                  <a:pt x="4787715" y="5726056"/>
                </a:lnTo>
                <a:lnTo>
                  <a:pt x="4817194" y="5691948"/>
                </a:lnTo>
                <a:lnTo>
                  <a:pt x="4846311" y="5657517"/>
                </a:lnTo>
                <a:lnTo>
                  <a:pt x="4875063" y="5622767"/>
                </a:lnTo>
                <a:lnTo>
                  <a:pt x="4903447" y="5587701"/>
                </a:lnTo>
                <a:lnTo>
                  <a:pt x="4931459" y="5552322"/>
                </a:lnTo>
                <a:lnTo>
                  <a:pt x="4959097" y="5516633"/>
                </a:lnTo>
                <a:lnTo>
                  <a:pt x="4986359" y="5480636"/>
                </a:lnTo>
                <a:lnTo>
                  <a:pt x="5013240" y="5444336"/>
                </a:lnTo>
                <a:lnTo>
                  <a:pt x="5039738" y="5407734"/>
                </a:lnTo>
                <a:lnTo>
                  <a:pt x="5065849" y="5370834"/>
                </a:lnTo>
                <a:lnTo>
                  <a:pt x="5091572" y="5333638"/>
                </a:lnTo>
                <a:lnTo>
                  <a:pt x="5116903" y="5296151"/>
                </a:lnTo>
                <a:lnTo>
                  <a:pt x="5141838" y="5258374"/>
                </a:lnTo>
                <a:lnTo>
                  <a:pt x="5166376" y="5220312"/>
                </a:lnTo>
                <a:lnTo>
                  <a:pt x="5190512" y="5181966"/>
                </a:lnTo>
                <a:lnTo>
                  <a:pt x="5214245" y="5143339"/>
                </a:lnTo>
                <a:lnTo>
                  <a:pt x="5237570" y="5104436"/>
                </a:lnTo>
                <a:lnTo>
                  <a:pt x="5260485" y="5065259"/>
                </a:lnTo>
                <a:lnTo>
                  <a:pt x="5282988" y="5025810"/>
                </a:lnTo>
                <a:lnTo>
                  <a:pt x="5305074" y="4986093"/>
                </a:lnTo>
                <a:lnTo>
                  <a:pt x="5326742" y="4946112"/>
                </a:lnTo>
                <a:lnTo>
                  <a:pt x="5347987" y="4905868"/>
                </a:lnTo>
                <a:lnTo>
                  <a:pt x="5368808" y="4865364"/>
                </a:lnTo>
                <a:lnTo>
                  <a:pt x="5389201" y="4824605"/>
                </a:lnTo>
                <a:lnTo>
                  <a:pt x="5409162" y="4783593"/>
                </a:lnTo>
                <a:lnTo>
                  <a:pt x="5428690" y="4742330"/>
                </a:lnTo>
                <a:lnTo>
                  <a:pt x="5447781" y="4700820"/>
                </a:lnTo>
                <a:lnTo>
                  <a:pt x="5466432" y="4659067"/>
                </a:lnTo>
                <a:lnTo>
                  <a:pt x="5484641" y="4617072"/>
                </a:lnTo>
                <a:lnTo>
                  <a:pt x="5502403" y="4574839"/>
                </a:lnTo>
                <a:lnTo>
                  <a:pt x="5519717" y="4532371"/>
                </a:lnTo>
                <a:lnTo>
                  <a:pt x="5536578" y="4489670"/>
                </a:lnTo>
                <a:lnTo>
                  <a:pt x="5552985" y="4446741"/>
                </a:lnTo>
                <a:lnTo>
                  <a:pt x="5568934" y="4403586"/>
                </a:lnTo>
                <a:lnTo>
                  <a:pt x="5584423" y="4360207"/>
                </a:lnTo>
                <a:lnTo>
                  <a:pt x="5599447" y="4316608"/>
                </a:lnTo>
                <a:lnTo>
                  <a:pt x="5614005" y="4272793"/>
                </a:lnTo>
                <a:lnTo>
                  <a:pt x="5628093" y="4228763"/>
                </a:lnTo>
                <a:lnTo>
                  <a:pt x="5641709" y="4184522"/>
                </a:lnTo>
                <a:lnTo>
                  <a:pt x="5654849" y="4140073"/>
                </a:lnTo>
                <a:lnTo>
                  <a:pt x="5667510" y="4095419"/>
                </a:lnTo>
                <a:lnTo>
                  <a:pt x="5679689" y="4050563"/>
                </a:lnTo>
                <a:lnTo>
                  <a:pt x="5691384" y="4005508"/>
                </a:lnTo>
                <a:lnTo>
                  <a:pt x="5702590" y="3960257"/>
                </a:lnTo>
                <a:lnTo>
                  <a:pt x="5713307" y="3914812"/>
                </a:lnTo>
                <a:lnTo>
                  <a:pt x="5723530" y="3869178"/>
                </a:lnTo>
                <a:lnTo>
                  <a:pt x="5733256" y="3823357"/>
                </a:lnTo>
                <a:lnTo>
                  <a:pt x="5742482" y="3777351"/>
                </a:lnTo>
                <a:lnTo>
                  <a:pt x="5751206" y="3731165"/>
                </a:lnTo>
                <a:lnTo>
                  <a:pt x="5759424" y="3684801"/>
                </a:lnTo>
                <a:lnTo>
                  <a:pt x="5767134" y="3638261"/>
                </a:lnTo>
                <a:lnTo>
                  <a:pt x="5774332" y="3591549"/>
                </a:lnTo>
                <a:lnTo>
                  <a:pt x="5781016" y="3544669"/>
                </a:lnTo>
                <a:lnTo>
                  <a:pt x="5787182" y="3497622"/>
                </a:lnTo>
                <a:lnTo>
                  <a:pt x="5792827" y="3450413"/>
                </a:lnTo>
                <a:lnTo>
                  <a:pt x="5797950" y="3403043"/>
                </a:lnTo>
                <a:lnTo>
                  <a:pt x="5802545" y="3355516"/>
                </a:lnTo>
                <a:lnTo>
                  <a:pt x="5806611" y="3307836"/>
                </a:lnTo>
                <a:lnTo>
                  <a:pt x="5810145" y="3260004"/>
                </a:lnTo>
                <a:lnTo>
                  <a:pt x="5813143" y="3212024"/>
                </a:lnTo>
                <a:lnTo>
                  <a:pt x="5815603" y="3163900"/>
                </a:lnTo>
                <a:lnTo>
                  <a:pt x="5817521" y="3115633"/>
                </a:lnTo>
                <a:lnTo>
                  <a:pt x="5818895" y="3067228"/>
                </a:lnTo>
                <a:lnTo>
                  <a:pt x="5819722" y="3018686"/>
                </a:lnTo>
                <a:lnTo>
                  <a:pt x="5819998" y="2970011"/>
                </a:lnTo>
                <a:lnTo>
                  <a:pt x="5819722" y="2921336"/>
                </a:lnTo>
                <a:lnTo>
                  <a:pt x="5818895" y="2872795"/>
                </a:lnTo>
                <a:lnTo>
                  <a:pt x="5817521" y="2824389"/>
                </a:lnTo>
                <a:lnTo>
                  <a:pt x="5815603" y="2776122"/>
                </a:lnTo>
                <a:lnTo>
                  <a:pt x="5813143" y="2727997"/>
                </a:lnTo>
                <a:lnTo>
                  <a:pt x="5810145" y="2680017"/>
                </a:lnTo>
                <a:lnTo>
                  <a:pt x="5806611" y="2632185"/>
                </a:lnTo>
                <a:lnTo>
                  <a:pt x="5802545" y="2584504"/>
                </a:lnTo>
                <a:lnTo>
                  <a:pt x="5797950" y="2536977"/>
                </a:lnTo>
                <a:lnTo>
                  <a:pt x="5792827" y="2489607"/>
                </a:lnTo>
                <a:lnTo>
                  <a:pt x="5787182" y="2442398"/>
                </a:lnTo>
                <a:lnTo>
                  <a:pt x="5781016" y="2395351"/>
                </a:lnTo>
                <a:lnTo>
                  <a:pt x="5774332" y="2348470"/>
                </a:lnTo>
                <a:lnTo>
                  <a:pt x="5767134" y="2301758"/>
                </a:lnTo>
                <a:lnTo>
                  <a:pt x="5759424" y="2255218"/>
                </a:lnTo>
                <a:lnTo>
                  <a:pt x="5751206" y="2208854"/>
                </a:lnTo>
                <a:lnTo>
                  <a:pt x="5742482" y="2162667"/>
                </a:lnTo>
                <a:lnTo>
                  <a:pt x="5733256" y="2116662"/>
                </a:lnTo>
                <a:lnTo>
                  <a:pt x="5723530" y="2070840"/>
                </a:lnTo>
                <a:lnTo>
                  <a:pt x="5713307" y="2025205"/>
                </a:lnTo>
                <a:lnTo>
                  <a:pt x="5702590" y="1979761"/>
                </a:lnTo>
                <a:lnTo>
                  <a:pt x="5691384" y="1934510"/>
                </a:lnTo>
                <a:lnTo>
                  <a:pt x="5679689" y="1889454"/>
                </a:lnTo>
                <a:lnTo>
                  <a:pt x="5667510" y="1844598"/>
                </a:lnTo>
                <a:lnTo>
                  <a:pt x="5654849" y="1799944"/>
                </a:lnTo>
                <a:lnTo>
                  <a:pt x="5641709" y="1755495"/>
                </a:lnTo>
                <a:lnTo>
                  <a:pt x="5628093" y="1711254"/>
                </a:lnTo>
                <a:lnTo>
                  <a:pt x="5614005" y="1667224"/>
                </a:lnTo>
                <a:lnTo>
                  <a:pt x="5599447" y="1623408"/>
                </a:lnTo>
                <a:lnTo>
                  <a:pt x="5584423" y="1579809"/>
                </a:lnTo>
                <a:lnTo>
                  <a:pt x="5568934" y="1536430"/>
                </a:lnTo>
                <a:lnTo>
                  <a:pt x="5552985" y="1493275"/>
                </a:lnTo>
                <a:lnTo>
                  <a:pt x="5536578" y="1450345"/>
                </a:lnTo>
                <a:lnTo>
                  <a:pt x="5519717" y="1407645"/>
                </a:lnTo>
                <a:lnTo>
                  <a:pt x="5502403" y="1365177"/>
                </a:lnTo>
                <a:lnTo>
                  <a:pt x="5484641" y="1322943"/>
                </a:lnTo>
                <a:lnTo>
                  <a:pt x="5466432" y="1280948"/>
                </a:lnTo>
                <a:lnTo>
                  <a:pt x="5447781" y="1239194"/>
                </a:lnTo>
                <a:lnTo>
                  <a:pt x="5428690" y="1197685"/>
                </a:lnTo>
                <a:lnTo>
                  <a:pt x="5409162" y="1156422"/>
                </a:lnTo>
                <a:lnTo>
                  <a:pt x="5389201" y="1115409"/>
                </a:lnTo>
                <a:lnTo>
                  <a:pt x="5368808" y="1074650"/>
                </a:lnTo>
                <a:lnTo>
                  <a:pt x="5347987" y="1034147"/>
                </a:lnTo>
                <a:lnTo>
                  <a:pt x="5326742" y="993903"/>
                </a:lnTo>
                <a:lnTo>
                  <a:pt x="5305074" y="953921"/>
                </a:lnTo>
                <a:lnTo>
                  <a:pt x="5282988" y="914204"/>
                </a:lnTo>
                <a:lnTo>
                  <a:pt x="5260485" y="874755"/>
                </a:lnTo>
                <a:lnTo>
                  <a:pt x="5237570" y="835577"/>
                </a:lnTo>
                <a:lnTo>
                  <a:pt x="5214245" y="796674"/>
                </a:lnTo>
                <a:lnTo>
                  <a:pt x="5190512" y="758048"/>
                </a:lnTo>
                <a:lnTo>
                  <a:pt x="5166376" y="719702"/>
                </a:lnTo>
                <a:lnTo>
                  <a:pt x="5141838" y="681639"/>
                </a:lnTo>
                <a:lnTo>
                  <a:pt x="5116903" y="643862"/>
                </a:lnTo>
                <a:lnTo>
                  <a:pt x="5091572" y="606374"/>
                </a:lnTo>
                <a:lnTo>
                  <a:pt x="5065849" y="569179"/>
                </a:lnTo>
                <a:lnTo>
                  <a:pt x="5039738" y="532279"/>
                </a:lnTo>
                <a:lnTo>
                  <a:pt x="5013240" y="495677"/>
                </a:lnTo>
                <a:lnTo>
                  <a:pt x="4986359" y="459376"/>
                </a:lnTo>
                <a:lnTo>
                  <a:pt x="4959097" y="423379"/>
                </a:lnTo>
                <a:lnTo>
                  <a:pt x="4931459" y="387690"/>
                </a:lnTo>
                <a:lnTo>
                  <a:pt x="4903447" y="352311"/>
                </a:lnTo>
                <a:lnTo>
                  <a:pt x="4875063" y="317245"/>
                </a:lnTo>
                <a:lnTo>
                  <a:pt x="4846311" y="282495"/>
                </a:lnTo>
                <a:lnTo>
                  <a:pt x="4817194" y="248064"/>
                </a:lnTo>
                <a:lnTo>
                  <a:pt x="4787715" y="213956"/>
                </a:lnTo>
                <a:lnTo>
                  <a:pt x="4757876" y="180173"/>
                </a:lnTo>
                <a:lnTo>
                  <a:pt x="4727682" y="146718"/>
                </a:lnTo>
                <a:lnTo>
                  <a:pt x="4697134" y="113594"/>
                </a:lnTo>
                <a:lnTo>
                  <a:pt x="4666235" y="80805"/>
                </a:lnTo>
                <a:lnTo>
                  <a:pt x="4634990" y="48353"/>
                </a:lnTo>
                <a:lnTo>
                  <a:pt x="4603400" y="16241"/>
                </a:lnTo>
                <a:lnTo>
                  <a:pt x="458707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5" name="object 5"/>
          <p:cNvSpPr/>
          <p:nvPr/>
        </p:nvSpPr>
        <p:spPr>
          <a:xfrm>
            <a:off x="0" y="10961"/>
            <a:ext cx="6566483" cy="6854337"/>
          </a:xfrm>
          <a:custGeom>
            <a:avLst/>
            <a:gdLst/>
            <a:ahLst/>
            <a:cxnLst/>
            <a:rect l="l" t="t" r="r" b="b"/>
            <a:pathLst>
              <a:path w="5460365" h="5940425">
                <a:moveTo>
                  <a:pt x="4227077" y="0"/>
                </a:moveTo>
                <a:lnTo>
                  <a:pt x="0" y="0"/>
                </a:lnTo>
                <a:lnTo>
                  <a:pt x="0" y="5940005"/>
                </a:lnTo>
                <a:lnTo>
                  <a:pt x="4227083" y="5940005"/>
                </a:lnTo>
                <a:lnTo>
                  <a:pt x="4243401" y="5923771"/>
                </a:lnTo>
                <a:lnTo>
                  <a:pt x="4274990" y="5891659"/>
                </a:lnTo>
                <a:lnTo>
                  <a:pt x="4306236" y="5859207"/>
                </a:lnTo>
                <a:lnTo>
                  <a:pt x="4337134" y="5826417"/>
                </a:lnTo>
                <a:lnTo>
                  <a:pt x="4367682" y="5793294"/>
                </a:lnTo>
                <a:lnTo>
                  <a:pt x="4397877" y="5759839"/>
                </a:lnTo>
                <a:lnTo>
                  <a:pt x="4427715" y="5726056"/>
                </a:lnTo>
                <a:lnTo>
                  <a:pt x="4457195" y="5691948"/>
                </a:lnTo>
                <a:lnTo>
                  <a:pt x="4486312" y="5657517"/>
                </a:lnTo>
                <a:lnTo>
                  <a:pt x="4515064" y="5622767"/>
                </a:lnTo>
                <a:lnTo>
                  <a:pt x="4543447" y="5587701"/>
                </a:lnTo>
                <a:lnTo>
                  <a:pt x="4571460" y="5552322"/>
                </a:lnTo>
                <a:lnTo>
                  <a:pt x="4599098" y="5516633"/>
                </a:lnTo>
                <a:lnTo>
                  <a:pt x="4626359" y="5480636"/>
                </a:lnTo>
                <a:lnTo>
                  <a:pt x="4653240" y="5444336"/>
                </a:lnTo>
                <a:lnTo>
                  <a:pt x="4679738" y="5407734"/>
                </a:lnTo>
                <a:lnTo>
                  <a:pt x="4705850" y="5370834"/>
                </a:lnTo>
                <a:lnTo>
                  <a:pt x="4731573" y="5333638"/>
                </a:lnTo>
                <a:lnTo>
                  <a:pt x="4756903" y="5296151"/>
                </a:lnTo>
                <a:lnTo>
                  <a:pt x="4781839" y="5258374"/>
                </a:lnTo>
                <a:lnTo>
                  <a:pt x="4806376" y="5220312"/>
                </a:lnTo>
                <a:lnTo>
                  <a:pt x="4830513" y="5181966"/>
                </a:lnTo>
                <a:lnTo>
                  <a:pt x="4854245" y="5143339"/>
                </a:lnTo>
                <a:lnTo>
                  <a:pt x="4877571" y="5104436"/>
                </a:lnTo>
                <a:lnTo>
                  <a:pt x="4900486" y="5065259"/>
                </a:lnTo>
                <a:lnTo>
                  <a:pt x="4922989" y="5025810"/>
                </a:lnTo>
                <a:lnTo>
                  <a:pt x="4945075" y="4986093"/>
                </a:lnTo>
                <a:lnTo>
                  <a:pt x="4966743" y="4946112"/>
                </a:lnTo>
                <a:lnTo>
                  <a:pt x="4987988" y="4905868"/>
                </a:lnTo>
                <a:lnTo>
                  <a:pt x="5008809" y="4865364"/>
                </a:lnTo>
                <a:lnTo>
                  <a:pt x="5029201" y="4824605"/>
                </a:lnTo>
                <a:lnTo>
                  <a:pt x="5049163" y="4783593"/>
                </a:lnTo>
                <a:lnTo>
                  <a:pt x="5068691" y="4742330"/>
                </a:lnTo>
                <a:lnTo>
                  <a:pt x="5087782" y="4700820"/>
                </a:lnTo>
                <a:lnTo>
                  <a:pt x="5106433" y="4659067"/>
                </a:lnTo>
                <a:lnTo>
                  <a:pt x="5124641" y="4617072"/>
                </a:lnTo>
                <a:lnTo>
                  <a:pt x="5142404" y="4574839"/>
                </a:lnTo>
                <a:lnTo>
                  <a:pt x="5159717" y="4532371"/>
                </a:lnTo>
                <a:lnTo>
                  <a:pt x="5176579" y="4489670"/>
                </a:lnTo>
                <a:lnTo>
                  <a:pt x="5192986" y="4446741"/>
                </a:lnTo>
                <a:lnTo>
                  <a:pt x="5208935" y="4403586"/>
                </a:lnTo>
                <a:lnTo>
                  <a:pt x="5224424" y="4360207"/>
                </a:lnTo>
                <a:lnTo>
                  <a:pt x="5239448" y="4316608"/>
                </a:lnTo>
                <a:lnTo>
                  <a:pt x="5254006" y="4272793"/>
                </a:lnTo>
                <a:lnTo>
                  <a:pt x="5268094" y="4228763"/>
                </a:lnTo>
                <a:lnTo>
                  <a:pt x="5281710" y="4184522"/>
                </a:lnTo>
                <a:lnTo>
                  <a:pt x="5294849" y="4140073"/>
                </a:lnTo>
                <a:lnTo>
                  <a:pt x="5307510" y="4095419"/>
                </a:lnTo>
                <a:lnTo>
                  <a:pt x="5319690" y="4050563"/>
                </a:lnTo>
                <a:lnTo>
                  <a:pt x="5331384" y="4005508"/>
                </a:lnTo>
                <a:lnTo>
                  <a:pt x="5342591" y="3960257"/>
                </a:lnTo>
                <a:lnTo>
                  <a:pt x="5353307" y="3914812"/>
                </a:lnTo>
                <a:lnTo>
                  <a:pt x="5363530" y="3869178"/>
                </a:lnTo>
                <a:lnTo>
                  <a:pt x="5373256" y="3823357"/>
                </a:lnTo>
                <a:lnTo>
                  <a:pt x="5382483" y="3777351"/>
                </a:lnTo>
                <a:lnTo>
                  <a:pt x="5391207" y="3731165"/>
                </a:lnTo>
                <a:lnTo>
                  <a:pt x="5399425" y="3684801"/>
                </a:lnTo>
                <a:lnTo>
                  <a:pt x="5407135" y="3638261"/>
                </a:lnTo>
                <a:lnTo>
                  <a:pt x="5414333" y="3591549"/>
                </a:lnTo>
                <a:lnTo>
                  <a:pt x="5421016" y="3544669"/>
                </a:lnTo>
                <a:lnTo>
                  <a:pt x="5427183" y="3497622"/>
                </a:lnTo>
                <a:lnTo>
                  <a:pt x="5432828" y="3450413"/>
                </a:lnTo>
                <a:lnTo>
                  <a:pt x="5437950" y="3403043"/>
                </a:lnTo>
                <a:lnTo>
                  <a:pt x="5442546" y="3355516"/>
                </a:lnTo>
                <a:lnTo>
                  <a:pt x="5446612" y="3307836"/>
                </a:lnTo>
                <a:lnTo>
                  <a:pt x="5450146" y="3260004"/>
                </a:lnTo>
                <a:lnTo>
                  <a:pt x="5453144" y="3212024"/>
                </a:lnTo>
                <a:lnTo>
                  <a:pt x="5455604" y="3163900"/>
                </a:lnTo>
                <a:lnTo>
                  <a:pt x="5457522" y="3115633"/>
                </a:lnTo>
                <a:lnTo>
                  <a:pt x="5458896" y="3067228"/>
                </a:lnTo>
                <a:lnTo>
                  <a:pt x="5459723" y="3018686"/>
                </a:lnTo>
                <a:lnTo>
                  <a:pt x="5459999" y="2970011"/>
                </a:lnTo>
                <a:lnTo>
                  <a:pt x="5459723" y="2921336"/>
                </a:lnTo>
                <a:lnTo>
                  <a:pt x="5458896" y="2872795"/>
                </a:lnTo>
                <a:lnTo>
                  <a:pt x="5457522" y="2824389"/>
                </a:lnTo>
                <a:lnTo>
                  <a:pt x="5455604" y="2776122"/>
                </a:lnTo>
                <a:lnTo>
                  <a:pt x="5453144" y="2727997"/>
                </a:lnTo>
                <a:lnTo>
                  <a:pt x="5450146" y="2680017"/>
                </a:lnTo>
                <a:lnTo>
                  <a:pt x="5446612" y="2632185"/>
                </a:lnTo>
                <a:lnTo>
                  <a:pt x="5442546" y="2584504"/>
                </a:lnTo>
                <a:lnTo>
                  <a:pt x="5437950" y="2536977"/>
                </a:lnTo>
                <a:lnTo>
                  <a:pt x="5432828" y="2489607"/>
                </a:lnTo>
                <a:lnTo>
                  <a:pt x="5427183" y="2442398"/>
                </a:lnTo>
                <a:lnTo>
                  <a:pt x="5421016" y="2395351"/>
                </a:lnTo>
                <a:lnTo>
                  <a:pt x="5414333" y="2348470"/>
                </a:lnTo>
                <a:lnTo>
                  <a:pt x="5407135" y="2301758"/>
                </a:lnTo>
                <a:lnTo>
                  <a:pt x="5399425" y="2255218"/>
                </a:lnTo>
                <a:lnTo>
                  <a:pt x="5391207" y="2208854"/>
                </a:lnTo>
                <a:lnTo>
                  <a:pt x="5382483" y="2162667"/>
                </a:lnTo>
                <a:lnTo>
                  <a:pt x="5373256" y="2116662"/>
                </a:lnTo>
                <a:lnTo>
                  <a:pt x="5363530" y="2070840"/>
                </a:lnTo>
                <a:lnTo>
                  <a:pt x="5353307" y="2025205"/>
                </a:lnTo>
                <a:lnTo>
                  <a:pt x="5342591" y="1979761"/>
                </a:lnTo>
                <a:lnTo>
                  <a:pt x="5331384" y="1934510"/>
                </a:lnTo>
                <a:lnTo>
                  <a:pt x="5319690" y="1889454"/>
                </a:lnTo>
                <a:lnTo>
                  <a:pt x="5307510" y="1844598"/>
                </a:lnTo>
                <a:lnTo>
                  <a:pt x="5294849" y="1799944"/>
                </a:lnTo>
                <a:lnTo>
                  <a:pt x="5281710" y="1755495"/>
                </a:lnTo>
                <a:lnTo>
                  <a:pt x="5268094" y="1711254"/>
                </a:lnTo>
                <a:lnTo>
                  <a:pt x="5254006" y="1667224"/>
                </a:lnTo>
                <a:lnTo>
                  <a:pt x="5239448" y="1623408"/>
                </a:lnTo>
                <a:lnTo>
                  <a:pt x="5224424" y="1579809"/>
                </a:lnTo>
                <a:lnTo>
                  <a:pt x="5208935" y="1536430"/>
                </a:lnTo>
                <a:lnTo>
                  <a:pt x="5192986" y="1493275"/>
                </a:lnTo>
                <a:lnTo>
                  <a:pt x="5176579" y="1450345"/>
                </a:lnTo>
                <a:lnTo>
                  <a:pt x="5159717" y="1407645"/>
                </a:lnTo>
                <a:lnTo>
                  <a:pt x="5142404" y="1365177"/>
                </a:lnTo>
                <a:lnTo>
                  <a:pt x="5124641" y="1322943"/>
                </a:lnTo>
                <a:lnTo>
                  <a:pt x="5106433" y="1280948"/>
                </a:lnTo>
                <a:lnTo>
                  <a:pt x="5087782" y="1239194"/>
                </a:lnTo>
                <a:lnTo>
                  <a:pt x="5068691" y="1197685"/>
                </a:lnTo>
                <a:lnTo>
                  <a:pt x="5049163" y="1156422"/>
                </a:lnTo>
                <a:lnTo>
                  <a:pt x="5029201" y="1115409"/>
                </a:lnTo>
                <a:lnTo>
                  <a:pt x="5008809" y="1074650"/>
                </a:lnTo>
                <a:lnTo>
                  <a:pt x="4987988" y="1034147"/>
                </a:lnTo>
                <a:lnTo>
                  <a:pt x="4966743" y="993903"/>
                </a:lnTo>
                <a:lnTo>
                  <a:pt x="4945075" y="953921"/>
                </a:lnTo>
                <a:lnTo>
                  <a:pt x="4922989" y="914204"/>
                </a:lnTo>
                <a:lnTo>
                  <a:pt x="4900486" y="874755"/>
                </a:lnTo>
                <a:lnTo>
                  <a:pt x="4877571" y="835577"/>
                </a:lnTo>
                <a:lnTo>
                  <a:pt x="4854245" y="796674"/>
                </a:lnTo>
                <a:lnTo>
                  <a:pt x="4830513" y="758048"/>
                </a:lnTo>
                <a:lnTo>
                  <a:pt x="4806376" y="719702"/>
                </a:lnTo>
                <a:lnTo>
                  <a:pt x="4781839" y="681639"/>
                </a:lnTo>
                <a:lnTo>
                  <a:pt x="4756903" y="643862"/>
                </a:lnTo>
                <a:lnTo>
                  <a:pt x="4731573" y="606374"/>
                </a:lnTo>
                <a:lnTo>
                  <a:pt x="4705850" y="569179"/>
                </a:lnTo>
                <a:lnTo>
                  <a:pt x="4679738" y="532279"/>
                </a:lnTo>
                <a:lnTo>
                  <a:pt x="4653240" y="495677"/>
                </a:lnTo>
                <a:lnTo>
                  <a:pt x="4626359" y="459376"/>
                </a:lnTo>
                <a:lnTo>
                  <a:pt x="4599098" y="423379"/>
                </a:lnTo>
                <a:lnTo>
                  <a:pt x="4571460" y="387690"/>
                </a:lnTo>
                <a:lnTo>
                  <a:pt x="4543447" y="352311"/>
                </a:lnTo>
                <a:lnTo>
                  <a:pt x="4515064" y="317245"/>
                </a:lnTo>
                <a:lnTo>
                  <a:pt x="4486312" y="282495"/>
                </a:lnTo>
                <a:lnTo>
                  <a:pt x="4457195" y="248064"/>
                </a:lnTo>
                <a:lnTo>
                  <a:pt x="4427715" y="213956"/>
                </a:lnTo>
                <a:lnTo>
                  <a:pt x="4397877" y="180173"/>
                </a:lnTo>
                <a:lnTo>
                  <a:pt x="4367682" y="146718"/>
                </a:lnTo>
                <a:lnTo>
                  <a:pt x="4337134" y="113594"/>
                </a:lnTo>
                <a:lnTo>
                  <a:pt x="4306236" y="80805"/>
                </a:lnTo>
                <a:lnTo>
                  <a:pt x="4274990" y="48353"/>
                </a:lnTo>
                <a:lnTo>
                  <a:pt x="4243401" y="16241"/>
                </a:lnTo>
                <a:lnTo>
                  <a:pt x="42270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07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515" y="2825978"/>
            <a:ext cx="5354618" cy="1246224"/>
          </a:xfrm>
          <a:prstGeom prst="rect">
            <a:avLst/>
          </a:prstGeom>
        </p:spPr>
        <p:txBody>
          <a:bodyPr vert="horz" wrap="square" lIns="0" tIns="14654" rIns="0" bIns="0" rtlCol="0" anchor="ctr">
            <a:spAutoFit/>
          </a:bodyPr>
          <a:lstStyle/>
          <a:p>
            <a:pPr marL="14653" marR="5861">
              <a:lnSpc>
                <a:spcPct val="113399"/>
              </a:lnSpc>
              <a:spcBef>
                <a:spcPts val="115"/>
              </a:spcBef>
            </a:pP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Redevelopment of</a:t>
            </a:r>
            <a:b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</a:br>
            <a:r>
              <a:rPr lang="en-GB" spc="-58" dirty="0">
                <a:solidFill>
                  <a:schemeClr val="bg1"/>
                </a:solidFill>
                <a:latin typeface="Avenir Medium" panose="02000503020000020003" pitchFamily="2" charset="0"/>
              </a:rPr>
              <a:t>LCR Be More</a:t>
            </a:r>
            <a:endParaRPr spc="-75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BB575A2-F2F0-EA41-A9CC-6BDCE2BB65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8" y="6160293"/>
            <a:ext cx="2809473" cy="5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9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8D29-2316-45A1-A3C6-74EE874D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1099"/>
            <a:ext cx="10972800" cy="1143000"/>
          </a:xfrm>
        </p:spPr>
        <p:txBody>
          <a:bodyPr/>
          <a:lstStyle/>
          <a:p>
            <a:pPr algn="l"/>
            <a:r>
              <a:rPr lang="en-GB" b="0" dirty="0">
                <a:latin typeface="Avenir Medium" panose="02000503020000020003" pitchFamily="2" charset="0"/>
              </a:rPr>
              <a:t>Redevelopment of LCR Be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6C94-CD38-4D6B-B6F2-29B645F9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46" y="2820920"/>
            <a:ext cx="10285708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In it’s simplest form, the project will work towards ensuring that the Be More portal meets LCRCA’s aspiration of the website becoming the ‘go to’ resource for localise careers content and guidance.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8FAC5C-B4ED-3745-8896-A84E84EE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968" y="214544"/>
            <a:ext cx="2372432" cy="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3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1252</Words>
  <Application>Microsoft Macintosh PowerPoint</Application>
  <PresentationFormat>Widescreen</PresentationFormat>
  <Paragraphs>132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</vt:lpstr>
      <vt:lpstr>Avenir Book</vt:lpstr>
      <vt:lpstr>Avenir Medium</vt:lpstr>
      <vt:lpstr>Avenir Next LT Pro</vt:lpstr>
      <vt:lpstr>Calibri</vt:lpstr>
      <vt:lpstr>Office Theme</vt:lpstr>
      <vt:lpstr>Development of LCR Be More</vt:lpstr>
      <vt:lpstr>Skills &amp; Apprenticeship Hub</vt:lpstr>
      <vt:lpstr>Skills &amp; Apprenticeship Hub</vt:lpstr>
      <vt:lpstr>What is LCR Be More now?</vt:lpstr>
      <vt:lpstr>What is LCR Be More now?</vt:lpstr>
      <vt:lpstr>What is LCR Be More now?</vt:lpstr>
      <vt:lpstr>What is LCR Be More now?</vt:lpstr>
      <vt:lpstr>Redevelopment of LCR Be More</vt:lpstr>
      <vt:lpstr>Redevelopment of LCR Be More</vt:lpstr>
      <vt:lpstr>How will this be realised?</vt:lpstr>
      <vt:lpstr>How will this be realised?</vt:lpstr>
      <vt:lpstr>How will this be realised?</vt:lpstr>
      <vt:lpstr>How will this be realised?</vt:lpstr>
      <vt:lpstr>How will this be realised?</vt:lpstr>
      <vt:lpstr>How will this be realised?</vt:lpstr>
      <vt:lpstr>Why change?</vt:lpstr>
      <vt:lpstr>Why change?</vt:lpstr>
      <vt:lpstr>Digital Expectations</vt:lpstr>
      <vt:lpstr>Digital expectations</vt:lpstr>
      <vt:lpstr>Content is key</vt:lpstr>
      <vt:lpstr>Content is key</vt:lpstr>
      <vt:lpstr>Something for everyone…</vt:lpstr>
      <vt:lpstr>Something for everyone…</vt:lpstr>
      <vt:lpstr>Innovation</vt:lpstr>
      <vt:lpstr>Innovation</vt:lpstr>
      <vt:lpstr>Collaboration</vt:lpstr>
      <vt:lpstr>Collaboration</vt:lpstr>
      <vt:lpstr>Questions </vt:lpstr>
    </vt:vector>
  </TitlesOfParts>
  <Company>diva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line 1 Title of presentation line 2</dc:title>
  <dc:creator>Office 2004 Test Drive User</dc:creator>
  <cp:lastModifiedBy>Jonathan William Child</cp:lastModifiedBy>
  <cp:revision>149</cp:revision>
  <dcterms:created xsi:type="dcterms:W3CDTF">2016-06-08T13:10:41Z</dcterms:created>
  <dcterms:modified xsi:type="dcterms:W3CDTF">2021-11-16T12:54:13Z</dcterms:modified>
</cp:coreProperties>
</file>