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89610" autoAdjust="0"/>
  </p:normalViewPr>
  <p:slideViewPr>
    <p:cSldViewPr snapToGrid="0">
      <p:cViewPr varScale="1">
        <p:scale>
          <a:sx n="78" d="100"/>
          <a:sy n="78" d="100"/>
        </p:scale>
        <p:origin x="8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DA8F-9BBC-4CD2-95EE-ED4759981F0C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D9417-C0DE-4E6D-8FED-DD6FBAE90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D9417-C0DE-4E6D-8FED-DD6FBAE90B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7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FBE1-0FE5-41FB-BF9B-CFF43C70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1D060-5066-4AAF-B26E-AFC953B4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C079-FCAC-4253-87CB-DABD9EAE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1D3B-6218-4025-AD04-863072E9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47C2B-6F68-49D0-9D1E-6185A6E4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E3597-F9B9-4C73-B3D8-C929DF781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A623F-54D8-4CFB-AE71-BE3DAF40D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9586-3A1F-48F1-83C7-9AAD8FD7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C911-2422-4751-BCFD-EB595845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0193B-C732-4D4F-B306-519DD474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AE94-EB95-4D25-930B-4A501B46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D904-5A9E-498A-A8CE-092F7196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2E7E8-EDA7-4DE4-837B-F1F067A2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F313-9F62-4798-BCB8-95C63E9E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90AF-0F87-47E3-A904-81EBEB80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A411-7B23-4A8C-BE30-F03D8489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F5DBF-3257-4307-8DFF-3822AF6F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B049-F381-4CBF-94E8-CFC46775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D1C2-BF70-4447-8659-999A205E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6B44A-810B-4EB0-A9DE-91A98FB6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0635-6FF9-49F1-A8A7-B88E37FB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58927-676C-4415-AE03-21EDA096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0E1B0-7F7B-47F9-BA9B-6A40B7EA3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F72D-7BCA-4F61-AA11-18247F4F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9FF27-7699-405A-92AC-F82918A7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28D1B-2D7A-49BA-A54D-367F6BE9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7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065D-F289-4804-BC55-6C697779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5EF37-DF4C-42A1-B39F-D93B7CC2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A7342-1938-458A-ACA1-25D34075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4DAF6-7167-49DC-B3F7-BE842835B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6D87F-F0C4-4002-976E-4C1572DA9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F6690-4D04-478D-AD6B-7C1D5EC1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E5083-5DBE-44F2-ADD7-E25B319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6E6D9-9A4B-4860-999F-AEB43099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1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F075-FD36-4658-9BEA-8042FD8E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86EA0-0999-480C-94DF-C3141494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E094A-D71D-4C2F-99B9-17A7ABB3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D063B-FD07-4A7F-BC1E-859ECFE0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F69CB-CB79-40D7-8402-7FBA6288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06EB9-136F-4123-9634-4B8D5942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55B97-4E27-48B9-B955-F856A52A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49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F596-B973-474A-9A65-20E16EC2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558F-D603-43C5-A680-BF62E488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93A5-3F3F-4DE5-8709-E1B795D4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397DC-DE08-4AEA-A3B1-59088FDA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88A5C-D99A-4586-9E96-42494E8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20C67-E72D-4890-A145-D6046D2A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5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C03-1DB3-4A43-B0A8-14DB5EC2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C7F88-4DE5-4121-BAA9-312C2C1A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4294-709A-4BE7-BA10-1A031048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8DCD2-3553-4232-B72B-3DE50E67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E64A-EFAF-432B-AE74-D8BF6973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4965F-FA8D-4BE8-B392-81AEEF13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2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52149-3EBE-4D92-B1CB-AB1B51F3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D54B6-5960-46F0-B77F-2BB91385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3963-2F8D-4E9E-ACDD-793450633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87E0-D6DD-4E6A-B98B-8601C4671D97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76B2-D0D4-43B7-B9E0-E812B03E0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8DD6-847A-4823-96D5-E4A034D8B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im7yJQUBA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healthcareers.nhs.uk/explore-roles/dental-team/roles-dental-team/dentis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48C91A-840F-456D-AF95-2D3D3BE68504}"/>
              </a:ext>
            </a:extLst>
          </p:cNvPr>
          <p:cNvSpPr txBox="1"/>
          <p:nvPr/>
        </p:nvSpPr>
        <p:spPr>
          <a:xfrm>
            <a:off x="2088497" y="124928"/>
            <a:ext cx="7128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Liverpool City Region, Creating Careers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200" b="1" i="1" dirty="0">
                <a:solidFill>
                  <a:prstClr val="black"/>
                </a:solidFill>
              </a:rPr>
              <a:t>Community </a:t>
            </a:r>
            <a:r>
              <a:rPr kumimoji="0" lang="en-GB" sz="2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Dentistry at Mersey Care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CAA93-A7CB-4784-A409-813B23BA1852}"/>
              </a:ext>
            </a:extLst>
          </p:cNvPr>
          <p:cNvSpPr txBox="1"/>
          <p:nvPr/>
        </p:nvSpPr>
        <p:spPr>
          <a:xfrm>
            <a:off x="6274191" y="968127"/>
            <a:ext cx="5804452" cy="3016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Questions to ask</a:t>
            </a:r>
          </a:p>
          <a:p>
            <a:r>
              <a:rPr lang="en-GB" sz="1200" dirty="0"/>
              <a:t>Using what you have learned from your pre-work, write down </a:t>
            </a:r>
            <a:r>
              <a:rPr lang="en-GB" sz="1200" b="1" dirty="0"/>
              <a:t>three</a:t>
            </a:r>
            <a:r>
              <a:rPr lang="en-GB" sz="1200" dirty="0"/>
              <a:t> questions that you would like to ask about dentistry. Is there anything </a:t>
            </a:r>
            <a:r>
              <a:rPr lang="en-GB" sz="1200" b="1" dirty="0">
                <a:solidFill>
                  <a:srgbClr val="00B050"/>
                </a:solidFill>
              </a:rPr>
              <a:t>you</a:t>
            </a:r>
            <a:r>
              <a:rPr lang="en-GB" sz="1200" dirty="0"/>
              <a:t> </a:t>
            </a:r>
            <a:r>
              <a:rPr lang="en-GB" sz="1200" b="1" dirty="0">
                <a:solidFill>
                  <a:srgbClr val="00B050"/>
                </a:solidFill>
              </a:rPr>
              <a:t>don’t understand </a:t>
            </a:r>
            <a:r>
              <a:rPr lang="en-GB" sz="1200" dirty="0"/>
              <a:t>or would like </a:t>
            </a:r>
            <a:r>
              <a:rPr lang="en-GB" sz="1200" b="1" dirty="0">
                <a:solidFill>
                  <a:srgbClr val="7030A0"/>
                </a:solidFill>
              </a:rPr>
              <a:t>more information </a:t>
            </a:r>
            <a:r>
              <a:rPr lang="en-GB" sz="1200" dirty="0"/>
              <a:t>on? </a:t>
            </a:r>
            <a:endParaRPr lang="en-GB" dirty="0"/>
          </a:p>
          <a:p>
            <a:r>
              <a:rPr lang="en-GB" dirty="0"/>
              <a:t>1. </a:t>
            </a:r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r>
              <a:rPr lang="en-GB" dirty="0"/>
              <a:t>3.</a:t>
            </a:r>
          </a:p>
          <a:p>
            <a:r>
              <a:rPr lang="en-GB" sz="1200" dirty="0"/>
              <a:t>If any of your questions are answered during the recording, write the answer next to your question. </a:t>
            </a:r>
          </a:p>
          <a:p>
            <a:r>
              <a:rPr lang="en-GB" sz="1200" dirty="0"/>
              <a:t>If you still have unanswered questions, ask your teacher to send them through to us and we will get them answered.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367FE9-289A-4B04-977D-08E3DBFBFE71}"/>
              </a:ext>
            </a:extLst>
          </p:cNvPr>
          <p:cNvSpPr txBox="1"/>
          <p:nvPr/>
        </p:nvSpPr>
        <p:spPr>
          <a:xfrm>
            <a:off x="6274191" y="398433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Useful careers tips</a:t>
            </a:r>
          </a:p>
          <a:p>
            <a:r>
              <a:rPr lang="en-GB" sz="1200" dirty="0"/>
              <a:t>Whilst listening, note down any inspirational or interesting advice that </a:t>
            </a:r>
            <a:r>
              <a:rPr lang="en-GB" sz="1200"/>
              <a:t>you hear </a:t>
            </a:r>
            <a:r>
              <a:rPr lang="en-GB" sz="1200" dirty="0"/>
              <a:t>which could help you on your careers journey.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sz="1400" b="1" dirty="0"/>
              <a:t>Now head over to your </a:t>
            </a:r>
            <a:r>
              <a:rPr lang="en-GB" sz="1400" b="1" i="1" dirty="0">
                <a:solidFill>
                  <a:srgbClr val="00B0F0"/>
                </a:solidFill>
              </a:rPr>
              <a:t>Creating Careers Roadmap </a:t>
            </a:r>
            <a:r>
              <a:rPr lang="en-GB" sz="1400" b="1" dirty="0"/>
              <a:t>to evaluate today’s session…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D00C73-1928-41D2-B348-0067250B6209}"/>
              </a:ext>
            </a:extLst>
          </p:cNvPr>
          <p:cNvSpPr txBox="1"/>
          <p:nvPr/>
        </p:nvSpPr>
        <p:spPr>
          <a:xfrm>
            <a:off x="203200" y="968127"/>
            <a:ext cx="5982643" cy="58169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dirty="0"/>
              <a:t>1. Mersey Care NHS Foundation Trust support the mental and physical health of patients across Merseyside. Watch this </a:t>
            </a:r>
            <a:r>
              <a:rPr lang="en-US" sz="1200" b="1" dirty="0">
                <a:hlinkClick r:id="rId3"/>
              </a:rPr>
              <a:t>clip</a:t>
            </a:r>
            <a:r>
              <a:rPr lang="en-US" sz="1200" b="1" dirty="0"/>
              <a:t> </a:t>
            </a:r>
            <a:r>
              <a:rPr lang="en-US" sz="1200" dirty="0"/>
              <a:t>to learn more about the services Mersey Care offer.</a:t>
            </a:r>
          </a:p>
          <a:p>
            <a:r>
              <a:rPr lang="en-US" sz="1200" b="1" dirty="0"/>
              <a:t>As you watch, write down all the different job roles and patient support you can see. </a:t>
            </a:r>
            <a:endParaRPr lang="en-US" sz="1200" b="1" dirty="0">
              <a:solidFill>
                <a:srgbClr val="FF0000"/>
              </a:solidFill>
            </a:endParaRPr>
          </a:p>
          <a:p>
            <a:pPr algn="ctr"/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dirty="0"/>
              <a:t>2. Today’s volunteers work in </a:t>
            </a:r>
            <a:r>
              <a:rPr lang="en-US" sz="1200" b="1" i="1" dirty="0"/>
              <a:t>community dentistry</a:t>
            </a:r>
            <a:r>
              <a:rPr lang="en-US" sz="1200" dirty="0"/>
              <a:t>. How is this different to </a:t>
            </a:r>
            <a:r>
              <a:rPr lang="en-US" sz="1200" b="1" i="1" dirty="0"/>
              <a:t>general dentistry</a:t>
            </a:r>
            <a:r>
              <a:rPr lang="en-US" sz="1200" dirty="0"/>
              <a:t>? </a:t>
            </a:r>
          </a:p>
          <a:p>
            <a:endParaRPr lang="en-US" sz="1200" dirty="0"/>
          </a:p>
          <a:p>
            <a:r>
              <a:rPr lang="en-US" sz="1200" b="1" dirty="0"/>
              <a:t>A) Using this </a:t>
            </a:r>
            <a:r>
              <a:rPr lang="en-US" sz="1200" b="1" dirty="0">
                <a:hlinkClick r:id="rId4"/>
              </a:rPr>
              <a:t>link</a:t>
            </a:r>
            <a:r>
              <a:rPr lang="en-US" sz="1200" b="1" dirty="0"/>
              <a:t>, explain how community dental care is different to general dental care. Explain your answer using </a:t>
            </a:r>
            <a:r>
              <a:rPr lang="en-US" sz="1200" b="1" u="sng" dirty="0"/>
              <a:t>your own words</a:t>
            </a:r>
            <a:r>
              <a:rPr lang="en-US" sz="1200" b="1" dirty="0"/>
              <a:t>. </a:t>
            </a:r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1200" b="1" dirty="0"/>
              <a:t>B) Would you prefer to work in community or general dentistry? Explain your answer. </a:t>
            </a:r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1200" dirty="0"/>
              <a:t>3. Places on dentistry courses are competitive so you need to think about what could make your application stand out. </a:t>
            </a:r>
          </a:p>
          <a:p>
            <a:endParaRPr lang="en-US" sz="1200" dirty="0"/>
          </a:p>
          <a:p>
            <a:r>
              <a:rPr lang="en-US" sz="1200" dirty="0"/>
              <a:t>The NHS do not recruit using the traditional CV method but instead use </a:t>
            </a:r>
            <a:r>
              <a:rPr lang="en-US" sz="1200" b="1" dirty="0"/>
              <a:t>Values Based Recruitment</a:t>
            </a:r>
            <a:r>
              <a:rPr lang="en-US" sz="1200" dirty="0"/>
              <a:t>. In their application, each candidate gives examples to show that their </a:t>
            </a:r>
            <a:r>
              <a:rPr lang="en-US" sz="1200" b="1" dirty="0">
                <a:solidFill>
                  <a:srgbClr val="00B050"/>
                </a:solidFill>
              </a:rPr>
              <a:t>values</a:t>
            </a:r>
            <a:r>
              <a:rPr lang="en-US" sz="1200" dirty="0">
                <a:solidFill>
                  <a:srgbClr val="00B050"/>
                </a:solidFill>
              </a:rPr>
              <a:t>* </a:t>
            </a:r>
            <a:r>
              <a:rPr lang="en-US" sz="1200" dirty="0"/>
              <a:t>match the </a:t>
            </a:r>
            <a:r>
              <a:rPr lang="en-US" sz="1200" b="1" dirty="0">
                <a:solidFill>
                  <a:srgbClr val="00B050"/>
                </a:solidFill>
              </a:rPr>
              <a:t>values*</a:t>
            </a:r>
            <a:r>
              <a:rPr lang="en-US" sz="1200" dirty="0"/>
              <a:t> of the NHS. </a:t>
            </a:r>
            <a:r>
              <a:rPr lang="en-US" sz="1200" b="1" dirty="0">
                <a:solidFill>
                  <a:srgbClr val="00B050"/>
                </a:solidFill>
              </a:rPr>
              <a:t>*Values = beliefs about how you should behave. </a:t>
            </a:r>
            <a:endParaRPr lang="en-US" sz="1200" dirty="0">
              <a:solidFill>
                <a:srgbClr val="00B050"/>
              </a:solidFill>
            </a:endParaRPr>
          </a:p>
          <a:p>
            <a:endParaRPr lang="en-US" sz="1200" dirty="0"/>
          </a:p>
          <a:p>
            <a:r>
              <a:rPr lang="en-US" sz="1200" b="1" dirty="0"/>
              <a:t>Next to each NHS value, write an example of how you demonstrate this in your personal or school life. </a:t>
            </a:r>
            <a:r>
              <a:rPr lang="en-US" sz="1200" b="1" u="sng" dirty="0">
                <a:solidFill>
                  <a:srgbClr val="7030A0"/>
                </a:solidFill>
              </a:rPr>
              <a:t>Hint:</a:t>
            </a:r>
            <a:r>
              <a:rPr lang="en-US" sz="1200" u="sng" dirty="0">
                <a:solidFill>
                  <a:srgbClr val="7030A0"/>
                </a:solidFill>
              </a:rPr>
              <a:t> </a:t>
            </a:r>
            <a:r>
              <a:rPr lang="en-US" sz="1200" dirty="0"/>
              <a:t>Think outside the box, one student used an example of how she adopted a cat from a rescue </a:t>
            </a:r>
            <a:r>
              <a:rPr lang="en-US" sz="1200" dirty="0" err="1"/>
              <a:t>centre</a:t>
            </a:r>
            <a:r>
              <a:rPr lang="en-US" sz="1200" dirty="0"/>
              <a:t> to demonstrate these values.  </a:t>
            </a:r>
          </a:p>
          <a:p>
            <a:endParaRPr lang="en-US" sz="1200" dirty="0"/>
          </a:p>
          <a:p>
            <a:r>
              <a:rPr lang="en-US" sz="1200" b="1" dirty="0"/>
              <a:t>Working together for patients                            Commitment to quality of care</a:t>
            </a:r>
          </a:p>
          <a:p>
            <a:endParaRPr lang="en-US" sz="1200" b="1" dirty="0"/>
          </a:p>
          <a:p>
            <a:r>
              <a:rPr lang="en-US" sz="1200" b="1" dirty="0"/>
              <a:t>Respect and dignity                                              Compassion</a:t>
            </a:r>
          </a:p>
          <a:p>
            <a:endParaRPr lang="en-US" sz="1200" b="1" dirty="0"/>
          </a:p>
          <a:p>
            <a:r>
              <a:rPr lang="en-US" sz="1200" b="1" dirty="0"/>
              <a:t>Everyone counts                                                    Improving lives</a:t>
            </a:r>
          </a:p>
          <a:p>
            <a:endParaRPr lang="en-US" sz="1200" b="1" dirty="0"/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F1B04E-1E24-4B36-BDC5-F681F69C19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907" y="136463"/>
            <a:ext cx="3212093" cy="739106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656FF96A-D887-49EF-9951-7BBB6D9660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72" y="84158"/>
            <a:ext cx="1540325" cy="772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381</Words>
  <Application>Microsoft Office PowerPoint</Application>
  <PresentationFormat>Widescreen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Lesleyann Craig</dc:creator>
  <cp:lastModifiedBy>Lesleyann Craig</cp:lastModifiedBy>
  <cp:revision>104</cp:revision>
  <dcterms:created xsi:type="dcterms:W3CDTF">2020-06-25T11:38:22Z</dcterms:created>
  <dcterms:modified xsi:type="dcterms:W3CDTF">2022-01-05T09:50:28Z</dcterms:modified>
</cp:coreProperties>
</file>