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5499CA-245A-1826-C9E7-0836205E91AC}" v="159" dt="2021-01-14T13:19:32.311"/>
    <p1510:client id="{5E6A8AA0-B3FF-32A3-3B20-154AFBFB064C}" v="2" dt="2021-01-15T12:56:20.392"/>
    <p1510:client id="{CE2E3839-2FA7-0E3A-12F7-FD293E69A6AE}" v="6" dt="2021-01-15T09:54:44.466"/>
    <p1510:client id="{F96978E2-8B82-71C0-AE74-23467B475C2E}" v="103" dt="2021-01-15T13:14:14.5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5" d="100"/>
          <a:sy n="65" d="100"/>
        </p:scale>
        <p:origin x="716"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F7B9F-3EBF-493B-A143-4E82C9907C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BB60E80-3276-4DC0-A859-EA1F0D5167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B0272FD-2D94-41CA-8F4A-C62A5411E7EF}"/>
              </a:ext>
            </a:extLst>
          </p:cNvPr>
          <p:cNvSpPr>
            <a:spLocks noGrp="1"/>
          </p:cNvSpPr>
          <p:nvPr>
            <p:ph type="dt" sz="half" idx="10"/>
          </p:nvPr>
        </p:nvSpPr>
        <p:spPr/>
        <p:txBody>
          <a:bodyPr/>
          <a:lstStyle/>
          <a:p>
            <a:fld id="{2FF79FA2-C5B0-40B9-90A9-313EE68F5919}" type="datetimeFigureOut">
              <a:rPr lang="en-GB" smtClean="0"/>
              <a:t>14/02/2022</a:t>
            </a:fld>
            <a:endParaRPr lang="en-GB"/>
          </a:p>
        </p:txBody>
      </p:sp>
      <p:sp>
        <p:nvSpPr>
          <p:cNvPr id="5" name="Footer Placeholder 4">
            <a:extLst>
              <a:ext uri="{FF2B5EF4-FFF2-40B4-BE49-F238E27FC236}">
                <a16:creationId xmlns:a16="http://schemas.microsoft.com/office/drawing/2014/main" id="{C54126A9-E2FA-497A-939A-E549ABFCE3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3B2C0B-522E-480F-B1E5-ED39657A49AB}"/>
              </a:ext>
            </a:extLst>
          </p:cNvPr>
          <p:cNvSpPr>
            <a:spLocks noGrp="1"/>
          </p:cNvSpPr>
          <p:nvPr>
            <p:ph type="sldNum" sz="quarter" idx="12"/>
          </p:nvPr>
        </p:nvSpPr>
        <p:spPr/>
        <p:txBody>
          <a:bodyPr/>
          <a:lstStyle/>
          <a:p>
            <a:fld id="{1DE41DB6-6C79-4E7B-B3CD-B9FE74CF0D0D}" type="slidenum">
              <a:rPr lang="en-GB" smtClean="0"/>
              <a:t>‹#›</a:t>
            </a:fld>
            <a:endParaRPr lang="en-GB"/>
          </a:p>
        </p:txBody>
      </p:sp>
    </p:spTree>
    <p:extLst>
      <p:ext uri="{BB962C8B-B14F-4D97-AF65-F5344CB8AC3E}">
        <p14:creationId xmlns:p14="http://schemas.microsoft.com/office/powerpoint/2010/main" val="2215067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1FF78-6D54-424C-ACEE-44909059ECF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E5A65A-CCDD-47C4-B41F-6F3DA59B79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8D3A44-E2C4-4F19-9F63-E58EE614EC2A}"/>
              </a:ext>
            </a:extLst>
          </p:cNvPr>
          <p:cNvSpPr>
            <a:spLocks noGrp="1"/>
          </p:cNvSpPr>
          <p:nvPr>
            <p:ph type="dt" sz="half" idx="10"/>
          </p:nvPr>
        </p:nvSpPr>
        <p:spPr/>
        <p:txBody>
          <a:bodyPr/>
          <a:lstStyle/>
          <a:p>
            <a:fld id="{2FF79FA2-C5B0-40B9-90A9-313EE68F5919}" type="datetimeFigureOut">
              <a:rPr lang="en-GB" smtClean="0"/>
              <a:t>14/02/2022</a:t>
            </a:fld>
            <a:endParaRPr lang="en-GB"/>
          </a:p>
        </p:txBody>
      </p:sp>
      <p:sp>
        <p:nvSpPr>
          <p:cNvPr id="5" name="Footer Placeholder 4">
            <a:extLst>
              <a:ext uri="{FF2B5EF4-FFF2-40B4-BE49-F238E27FC236}">
                <a16:creationId xmlns:a16="http://schemas.microsoft.com/office/drawing/2014/main" id="{EEB7DEBC-B12A-417E-9329-D12B64E673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792424-73A6-43C4-BA83-156CADA18C1D}"/>
              </a:ext>
            </a:extLst>
          </p:cNvPr>
          <p:cNvSpPr>
            <a:spLocks noGrp="1"/>
          </p:cNvSpPr>
          <p:nvPr>
            <p:ph type="sldNum" sz="quarter" idx="12"/>
          </p:nvPr>
        </p:nvSpPr>
        <p:spPr/>
        <p:txBody>
          <a:bodyPr/>
          <a:lstStyle/>
          <a:p>
            <a:fld id="{1DE41DB6-6C79-4E7B-B3CD-B9FE74CF0D0D}" type="slidenum">
              <a:rPr lang="en-GB" smtClean="0"/>
              <a:t>‹#›</a:t>
            </a:fld>
            <a:endParaRPr lang="en-GB"/>
          </a:p>
        </p:txBody>
      </p:sp>
    </p:spTree>
    <p:extLst>
      <p:ext uri="{BB962C8B-B14F-4D97-AF65-F5344CB8AC3E}">
        <p14:creationId xmlns:p14="http://schemas.microsoft.com/office/powerpoint/2010/main" val="2474045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76717A-30F6-4291-9FAD-7C6A6F6162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3200840-E458-4207-AE96-29965AA9B8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405ADF-967C-46A5-AFFA-70B9E0DAE1E5}"/>
              </a:ext>
            </a:extLst>
          </p:cNvPr>
          <p:cNvSpPr>
            <a:spLocks noGrp="1"/>
          </p:cNvSpPr>
          <p:nvPr>
            <p:ph type="dt" sz="half" idx="10"/>
          </p:nvPr>
        </p:nvSpPr>
        <p:spPr/>
        <p:txBody>
          <a:bodyPr/>
          <a:lstStyle/>
          <a:p>
            <a:fld id="{2FF79FA2-C5B0-40B9-90A9-313EE68F5919}" type="datetimeFigureOut">
              <a:rPr lang="en-GB" smtClean="0"/>
              <a:t>14/02/2022</a:t>
            </a:fld>
            <a:endParaRPr lang="en-GB"/>
          </a:p>
        </p:txBody>
      </p:sp>
      <p:sp>
        <p:nvSpPr>
          <p:cNvPr id="5" name="Footer Placeholder 4">
            <a:extLst>
              <a:ext uri="{FF2B5EF4-FFF2-40B4-BE49-F238E27FC236}">
                <a16:creationId xmlns:a16="http://schemas.microsoft.com/office/drawing/2014/main" id="{F018FFD8-61F7-4A70-9B8D-3F18C6907D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543C2A-D248-41DD-B984-F9774BE3D8C3}"/>
              </a:ext>
            </a:extLst>
          </p:cNvPr>
          <p:cNvSpPr>
            <a:spLocks noGrp="1"/>
          </p:cNvSpPr>
          <p:nvPr>
            <p:ph type="sldNum" sz="quarter" idx="12"/>
          </p:nvPr>
        </p:nvSpPr>
        <p:spPr/>
        <p:txBody>
          <a:bodyPr/>
          <a:lstStyle/>
          <a:p>
            <a:fld id="{1DE41DB6-6C79-4E7B-B3CD-B9FE74CF0D0D}" type="slidenum">
              <a:rPr lang="en-GB" smtClean="0"/>
              <a:t>‹#›</a:t>
            </a:fld>
            <a:endParaRPr lang="en-GB"/>
          </a:p>
        </p:txBody>
      </p:sp>
    </p:spTree>
    <p:extLst>
      <p:ext uri="{BB962C8B-B14F-4D97-AF65-F5344CB8AC3E}">
        <p14:creationId xmlns:p14="http://schemas.microsoft.com/office/powerpoint/2010/main" val="3938356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FA373-8C8A-4402-8F59-E9DD3D315A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CF7FF75-B8B0-4028-83F5-339D2BD74E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EB03BD-0A67-48D6-9714-A9055B433E63}"/>
              </a:ext>
            </a:extLst>
          </p:cNvPr>
          <p:cNvSpPr>
            <a:spLocks noGrp="1"/>
          </p:cNvSpPr>
          <p:nvPr>
            <p:ph type="dt" sz="half" idx="10"/>
          </p:nvPr>
        </p:nvSpPr>
        <p:spPr/>
        <p:txBody>
          <a:bodyPr/>
          <a:lstStyle/>
          <a:p>
            <a:fld id="{2FF79FA2-C5B0-40B9-90A9-313EE68F5919}" type="datetimeFigureOut">
              <a:rPr lang="en-GB" smtClean="0"/>
              <a:t>14/02/2022</a:t>
            </a:fld>
            <a:endParaRPr lang="en-GB"/>
          </a:p>
        </p:txBody>
      </p:sp>
      <p:sp>
        <p:nvSpPr>
          <p:cNvPr id="5" name="Footer Placeholder 4">
            <a:extLst>
              <a:ext uri="{FF2B5EF4-FFF2-40B4-BE49-F238E27FC236}">
                <a16:creationId xmlns:a16="http://schemas.microsoft.com/office/drawing/2014/main" id="{08D8818B-5A44-4649-85AD-4477029DDC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195265-1A0D-47E2-8787-F849FD3ADE07}"/>
              </a:ext>
            </a:extLst>
          </p:cNvPr>
          <p:cNvSpPr>
            <a:spLocks noGrp="1"/>
          </p:cNvSpPr>
          <p:nvPr>
            <p:ph type="sldNum" sz="quarter" idx="12"/>
          </p:nvPr>
        </p:nvSpPr>
        <p:spPr/>
        <p:txBody>
          <a:bodyPr/>
          <a:lstStyle/>
          <a:p>
            <a:fld id="{1DE41DB6-6C79-4E7B-B3CD-B9FE74CF0D0D}" type="slidenum">
              <a:rPr lang="en-GB" smtClean="0"/>
              <a:t>‹#›</a:t>
            </a:fld>
            <a:endParaRPr lang="en-GB"/>
          </a:p>
        </p:txBody>
      </p:sp>
    </p:spTree>
    <p:extLst>
      <p:ext uri="{BB962C8B-B14F-4D97-AF65-F5344CB8AC3E}">
        <p14:creationId xmlns:p14="http://schemas.microsoft.com/office/powerpoint/2010/main" val="3408385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1832B-1B44-4CD1-8B47-F23C2CFBD9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8476C61-EBB5-449D-92B1-D45D75AA87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3A12CA-4603-4C77-9D11-99216ABAFB68}"/>
              </a:ext>
            </a:extLst>
          </p:cNvPr>
          <p:cNvSpPr>
            <a:spLocks noGrp="1"/>
          </p:cNvSpPr>
          <p:nvPr>
            <p:ph type="dt" sz="half" idx="10"/>
          </p:nvPr>
        </p:nvSpPr>
        <p:spPr/>
        <p:txBody>
          <a:bodyPr/>
          <a:lstStyle/>
          <a:p>
            <a:fld id="{2FF79FA2-C5B0-40B9-90A9-313EE68F5919}" type="datetimeFigureOut">
              <a:rPr lang="en-GB" smtClean="0"/>
              <a:t>14/02/2022</a:t>
            </a:fld>
            <a:endParaRPr lang="en-GB"/>
          </a:p>
        </p:txBody>
      </p:sp>
      <p:sp>
        <p:nvSpPr>
          <p:cNvPr id="5" name="Footer Placeholder 4">
            <a:extLst>
              <a:ext uri="{FF2B5EF4-FFF2-40B4-BE49-F238E27FC236}">
                <a16:creationId xmlns:a16="http://schemas.microsoft.com/office/drawing/2014/main" id="{CD5A390A-05E9-4DA6-A653-8DEC9701B1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9DC6BC-494F-439D-B198-68DCF00AE33C}"/>
              </a:ext>
            </a:extLst>
          </p:cNvPr>
          <p:cNvSpPr>
            <a:spLocks noGrp="1"/>
          </p:cNvSpPr>
          <p:nvPr>
            <p:ph type="sldNum" sz="quarter" idx="12"/>
          </p:nvPr>
        </p:nvSpPr>
        <p:spPr/>
        <p:txBody>
          <a:bodyPr/>
          <a:lstStyle/>
          <a:p>
            <a:fld id="{1DE41DB6-6C79-4E7B-B3CD-B9FE74CF0D0D}" type="slidenum">
              <a:rPr lang="en-GB" smtClean="0"/>
              <a:t>‹#›</a:t>
            </a:fld>
            <a:endParaRPr lang="en-GB"/>
          </a:p>
        </p:txBody>
      </p:sp>
    </p:spTree>
    <p:extLst>
      <p:ext uri="{BB962C8B-B14F-4D97-AF65-F5344CB8AC3E}">
        <p14:creationId xmlns:p14="http://schemas.microsoft.com/office/powerpoint/2010/main" val="228420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23FDF-FF03-4379-BD31-CBC06816D42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F4B9A7E-0FD0-486C-8553-32A5C786CC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12DCE3C-68E3-419E-89BC-A77F7ECD9D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E020D18-5434-4C8E-8F7F-175FB2170E6A}"/>
              </a:ext>
            </a:extLst>
          </p:cNvPr>
          <p:cNvSpPr>
            <a:spLocks noGrp="1"/>
          </p:cNvSpPr>
          <p:nvPr>
            <p:ph type="dt" sz="half" idx="10"/>
          </p:nvPr>
        </p:nvSpPr>
        <p:spPr/>
        <p:txBody>
          <a:bodyPr/>
          <a:lstStyle/>
          <a:p>
            <a:fld id="{2FF79FA2-C5B0-40B9-90A9-313EE68F5919}" type="datetimeFigureOut">
              <a:rPr lang="en-GB" smtClean="0"/>
              <a:t>14/02/2022</a:t>
            </a:fld>
            <a:endParaRPr lang="en-GB"/>
          </a:p>
        </p:txBody>
      </p:sp>
      <p:sp>
        <p:nvSpPr>
          <p:cNvPr id="6" name="Footer Placeholder 5">
            <a:extLst>
              <a:ext uri="{FF2B5EF4-FFF2-40B4-BE49-F238E27FC236}">
                <a16:creationId xmlns:a16="http://schemas.microsoft.com/office/drawing/2014/main" id="{9B400782-A5D4-4985-8A38-36B335A228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5EDDFC-8D0E-45D7-A765-3ABFAB191B90}"/>
              </a:ext>
            </a:extLst>
          </p:cNvPr>
          <p:cNvSpPr>
            <a:spLocks noGrp="1"/>
          </p:cNvSpPr>
          <p:nvPr>
            <p:ph type="sldNum" sz="quarter" idx="12"/>
          </p:nvPr>
        </p:nvSpPr>
        <p:spPr/>
        <p:txBody>
          <a:bodyPr/>
          <a:lstStyle/>
          <a:p>
            <a:fld id="{1DE41DB6-6C79-4E7B-B3CD-B9FE74CF0D0D}" type="slidenum">
              <a:rPr lang="en-GB" smtClean="0"/>
              <a:t>‹#›</a:t>
            </a:fld>
            <a:endParaRPr lang="en-GB"/>
          </a:p>
        </p:txBody>
      </p:sp>
    </p:spTree>
    <p:extLst>
      <p:ext uri="{BB962C8B-B14F-4D97-AF65-F5344CB8AC3E}">
        <p14:creationId xmlns:p14="http://schemas.microsoft.com/office/powerpoint/2010/main" val="3275652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5BAF6-0FB4-4F56-A434-1BE7C274062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B8AF61-DC0E-4EDC-B1D6-C0524DB111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601C7C-EEA3-4112-996D-30CB6EA162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19F1306-1AC2-4419-865D-3AAAC4C84D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23A307-F277-4F6A-9B1D-4A3A2F4B6B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A6AF56E-AB96-4655-AF97-CC60CAA56308}"/>
              </a:ext>
            </a:extLst>
          </p:cNvPr>
          <p:cNvSpPr>
            <a:spLocks noGrp="1"/>
          </p:cNvSpPr>
          <p:nvPr>
            <p:ph type="dt" sz="half" idx="10"/>
          </p:nvPr>
        </p:nvSpPr>
        <p:spPr/>
        <p:txBody>
          <a:bodyPr/>
          <a:lstStyle/>
          <a:p>
            <a:fld id="{2FF79FA2-C5B0-40B9-90A9-313EE68F5919}" type="datetimeFigureOut">
              <a:rPr lang="en-GB" smtClean="0"/>
              <a:t>14/02/2022</a:t>
            </a:fld>
            <a:endParaRPr lang="en-GB"/>
          </a:p>
        </p:txBody>
      </p:sp>
      <p:sp>
        <p:nvSpPr>
          <p:cNvPr id="8" name="Footer Placeholder 7">
            <a:extLst>
              <a:ext uri="{FF2B5EF4-FFF2-40B4-BE49-F238E27FC236}">
                <a16:creationId xmlns:a16="http://schemas.microsoft.com/office/drawing/2014/main" id="{887F0C5A-FB40-4CCC-ADA3-5673BC3270B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ED63FC3-D083-4A72-8A49-1AA5D250E5C2}"/>
              </a:ext>
            </a:extLst>
          </p:cNvPr>
          <p:cNvSpPr>
            <a:spLocks noGrp="1"/>
          </p:cNvSpPr>
          <p:nvPr>
            <p:ph type="sldNum" sz="quarter" idx="12"/>
          </p:nvPr>
        </p:nvSpPr>
        <p:spPr/>
        <p:txBody>
          <a:bodyPr/>
          <a:lstStyle/>
          <a:p>
            <a:fld id="{1DE41DB6-6C79-4E7B-B3CD-B9FE74CF0D0D}" type="slidenum">
              <a:rPr lang="en-GB" smtClean="0"/>
              <a:t>‹#›</a:t>
            </a:fld>
            <a:endParaRPr lang="en-GB"/>
          </a:p>
        </p:txBody>
      </p:sp>
    </p:spTree>
    <p:extLst>
      <p:ext uri="{BB962C8B-B14F-4D97-AF65-F5344CB8AC3E}">
        <p14:creationId xmlns:p14="http://schemas.microsoft.com/office/powerpoint/2010/main" val="1970922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4B19E-04C4-4374-B863-2C4C2D9B903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CCBD28B-A7B1-4407-9233-73BD53E20E8B}"/>
              </a:ext>
            </a:extLst>
          </p:cNvPr>
          <p:cNvSpPr>
            <a:spLocks noGrp="1"/>
          </p:cNvSpPr>
          <p:nvPr>
            <p:ph type="dt" sz="half" idx="10"/>
          </p:nvPr>
        </p:nvSpPr>
        <p:spPr/>
        <p:txBody>
          <a:bodyPr/>
          <a:lstStyle/>
          <a:p>
            <a:fld id="{2FF79FA2-C5B0-40B9-90A9-313EE68F5919}" type="datetimeFigureOut">
              <a:rPr lang="en-GB" smtClean="0"/>
              <a:t>14/02/2022</a:t>
            </a:fld>
            <a:endParaRPr lang="en-GB"/>
          </a:p>
        </p:txBody>
      </p:sp>
      <p:sp>
        <p:nvSpPr>
          <p:cNvPr id="4" name="Footer Placeholder 3">
            <a:extLst>
              <a:ext uri="{FF2B5EF4-FFF2-40B4-BE49-F238E27FC236}">
                <a16:creationId xmlns:a16="http://schemas.microsoft.com/office/drawing/2014/main" id="{15FB213C-5DB4-4F46-93C7-0A2D52F628E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EB65946-33C5-4EAD-B58A-D501FE4056FB}"/>
              </a:ext>
            </a:extLst>
          </p:cNvPr>
          <p:cNvSpPr>
            <a:spLocks noGrp="1"/>
          </p:cNvSpPr>
          <p:nvPr>
            <p:ph type="sldNum" sz="quarter" idx="12"/>
          </p:nvPr>
        </p:nvSpPr>
        <p:spPr/>
        <p:txBody>
          <a:bodyPr/>
          <a:lstStyle/>
          <a:p>
            <a:fld id="{1DE41DB6-6C79-4E7B-B3CD-B9FE74CF0D0D}" type="slidenum">
              <a:rPr lang="en-GB" smtClean="0"/>
              <a:t>‹#›</a:t>
            </a:fld>
            <a:endParaRPr lang="en-GB"/>
          </a:p>
        </p:txBody>
      </p:sp>
    </p:spTree>
    <p:extLst>
      <p:ext uri="{BB962C8B-B14F-4D97-AF65-F5344CB8AC3E}">
        <p14:creationId xmlns:p14="http://schemas.microsoft.com/office/powerpoint/2010/main" val="421560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4AC87C-284B-480E-A08D-B6DA57F6F3EE}"/>
              </a:ext>
            </a:extLst>
          </p:cNvPr>
          <p:cNvSpPr>
            <a:spLocks noGrp="1"/>
          </p:cNvSpPr>
          <p:nvPr>
            <p:ph type="dt" sz="half" idx="10"/>
          </p:nvPr>
        </p:nvSpPr>
        <p:spPr/>
        <p:txBody>
          <a:bodyPr/>
          <a:lstStyle/>
          <a:p>
            <a:fld id="{2FF79FA2-C5B0-40B9-90A9-313EE68F5919}" type="datetimeFigureOut">
              <a:rPr lang="en-GB" smtClean="0"/>
              <a:t>14/02/2022</a:t>
            </a:fld>
            <a:endParaRPr lang="en-GB"/>
          </a:p>
        </p:txBody>
      </p:sp>
      <p:sp>
        <p:nvSpPr>
          <p:cNvPr id="3" name="Footer Placeholder 2">
            <a:extLst>
              <a:ext uri="{FF2B5EF4-FFF2-40B4-BE49-F238E27FC236}">
                <a16:creationId xmlns:a16="http://schemas.microsoft.com/office/drawing/2014/main" id="{34ED3768-382F-4ABB-A734-9C682C5FB7C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271EFA-F8B4-4CF4-9BDB-7FEA14FD083B}"/>
              </a:ext>
            </a:extLst>
          </p:cNvPr>
          <p:cNvSpPr>
            <a:spLocks noGrp="1"/>
          </p:cNvSpPr>
          <p:nvPr>
            <p:ph type="sldNum" sz="quarter" idx="12"/>
          </p:nvPr>
        </p:nvSpPr>
        <p:spPr/>
        <p:txBody>
          <a:bodyPr/>
          <a:lstStyle/>
          <a:p>
            <a:fld id="{1DE41DB6-6C79-4E7B-B3CD-B9FE74CF0D0D}" type="slidenum">
              <a:rPr lang="en-GB" smtClean="0"/>
              <a:t>‹#›</a:t>
            </a:fld>
            <a:endParaRPr lang="en-GB"/>
          </a:p>
        </p:txBody>
      </p:sp>
    </p:spTree>
    <p:extLst>
      <p:ext uri="{BB962C8B-B14F-4D97-AF65-F5344CB8AC3E}">
        <p14:creationId xmlns:p14="http://schemas.microsoft.com/office/powerpoint/2010/main" val="54207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4E5DE-BDA2-45B7-B533-EF4354A165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46CF941-DA1A-4FF8-A6F4-F69A47E363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D2DFDA7-189A-4CC1-AFBF-316B91667A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15C7CA-FEAC-4526-B442-0D1A099D6558}"/>
              </a:ext>
            </a:extLst>
          </p:cNvPr>
          <p:cNvSpPr>
            <a:spLocks noGrp="1"/>
          </p:cNvSpPr>
          <p:nvPr>
            <p:ph type="dt" sz="half" idx="10"/>
          </p:nvPr>
        </p:nvSpPr>
        <p:spPr/>
        <p:txBody>
          <a:bodyPr/>
          <a:lstStyle/>
          <a:p>
            <a:fld id="{2FF79FA2-C5B0-40B9-90A9-313EE68F5919}" type="datetimeFigureOut">
              <a:rPr lang="en-GB" smtClean="0"/>
              <a:t>14/02/2022</a:t>
            </a:fld>
            <a:endParaRPr lang="en-GB"/>
          </a:p>
        </p:txBody>
      </p:sp>
      <p:sp>
        <p:nvSpPr>
          <p:cNvPr id="6" name="Footer Placeholder 5">
            <a:extLst>
              <a:ext uri="{FF2B5EF4-FFF2-40B4-BE49-F238E27FC236}">
                <a16:creationId xmlns:a16="http://schemas.microsoft.com/office/drawing/2014/main" id="{84AAF350-D181-4DD6-877A-64A0517043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B87A9D-306D-408A-BA87-B500FF6D20D7}"/>
              </a:ext>
            </a:extLst>
          </p:cNvPr>
          <p:cNvSpPr>
            <a:spLocks noGrp="1"/>
          </p:cNvSpPr>
          <p:nvPr>
            <p:ph type="sldNum" sz="quarter" idx="12"/>
          </p:nvPr>
        </p:nvSpPr>
        <p:spPr/>
        <p:txBody>
          <a:bodyPr/>
          <a:lstStyle/>
          <a:p>
            <a:fld id="{1DE41DB6-6C79-4E7B-B3CD-B9FE74CF0D0D}" type="slidenum">
              <a:rPr lang="en-GB" smtClean="0"/>
              <a:t>‹#›</a:t>
            </a:fld>
            <a:endParaRPr lang="en-GB"/>
          </a:p>
        </p:txBody>
      </p:sp>
    </p:spTree>
    <p:extLst>
      <p:ext uri="{BB962C8B-B14F-4D97-AF65-F5344CB8AC3E}">
        <p14:creationId xmlns:p14="http://schemas.microsoft.com/office/powerpoint/2010/main" val="2524222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B6A64-8A0A-4F0E-A2BC-A8952B0E36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D3C6A38-AEBC-4D0E-9DB9-CF6F2C135C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A6E07F4-83BA-4FD0-8107-22DD8CCF7F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114E85-4FBF-4AD4-9208-95F2FDEB2C56}"/>
              </a:ext>
            </a:extLst>
          </p:cNvPr>
          <p:cNvSpPr>
            <a:spLocks noGrp="1"/>
          </p:cNvSpPr>
          <p:nvPr>
            <p:ph type="dt" sz="half" idx="10"/>
          </p:nvPr>
        </p:nvSpPr>
        <p:spPr/>
        <p:txBody>
          <a:bodyPr/>
          <a:lstStyle/>
          <a:p>
            <a:fld id="{2FF79FA2-C5B0-40B9-90A9-313EE68F5919}" type="datetimeFigureOut">
              <a:rPr lang="en-GB" smtClean="0"/>
              <a:t>14/02/2022</a:t>
            </a:fld>
            <a:endParaRPr lang="en-GB"/>
          </a:p>
        </p:txBody>
      </p:sp>
      <p:sp>
        <p:nvSpPr>
          <p:cNvPr id="6" name="Footer Placeholder 5">
            <a:extLst>
              <a:ext uri="{FF2B5EF4-FFF2-40B4-BE49-F238E27FC236}">
                <a16:creationId xmlns:a16="http://schemas.microsoft.com/office/drawing/2014/main" id="{668B7D0B-426D-496A-B688-38290FF114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49E93E-5BFE-4FD7-870C-D07B43A2846F}"/>
              </a:ext>
            </a:extLst>
          </p:cNvPr>
          <p:cNvSpPr>
            <a:spLocks noGrp="1"/>
          </p:cNvSpPr>
          <p:nvPr>
            <p:ph type="sldNum" sz="quarter" idx="12"/>
          </p:nvPr>
        </p:nvSpPr>
        <p:spPr/>
        <p:txBody>
          <a:bodyPr/>
          <a:lstStyle/>
          <a:p>
            <a:fld id="{1DE41DB6-6C79-4E7B-B3CD-B9FE74CF0D0D}" type="slidenum">
              <a:rPr lang="en-GB" smtClean="0"/>
              <a:t>‹#›</a:t>
            </a:fld>
            <a:endParaRPr lang="en-GB"/>
          </a:p>
        </p:txBody>
      </p:sp>
    </p:spTree>
    <p:extLst>
      <p:ext uri="{BB962C8B-B14F-4D97-AF65-F5344CB8AC3E}">
        <p14:creationId xmlns:p14="http://schemas.microsoft.com/office/powerpoint/2010/main" val="3541225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BC4B8A-C064-42F2-BB58-95C9A0A13B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E12C47-26E8-48F4-A4A6-00E7E34F82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DEF7C3-732B-42BB-A70C-34F7658EF2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F79FA2-C5B0-40B9-90A9-313EE68F5919}" type="datetimeFigureOut">
              <a:rPr lang="en-GB" smtClean="0"/>
              <a:t>14/02/2022</a:t>
            </a:fld>
            <a:endParaRPr lang="en-GB"/>
          </a:p>
        </p:txBody>
      </p:sp>
      <p:sp>
        <p:nvSpPr>
          <p:cNvPr id="5" name="Footer Placeholder 4">
            <a:extLst>
              <a:ext uri="{FF2B5EF4-FFF2-40B4-BE49-F238E27FC236}">
                <a16:creationId xmlns:a16="http://schemas.microsoft.com/office/drawing/2014/main" id="{1FF4FB4C-D5D9-4118-B722-DA70E656E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DACF067-181C-40D8-BF8C-1CB0F6E2B1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E41DB6-6C79-4E7B-B3CD-B9FE74CF0D0D}" type="slidenum">
              <a:rPr lang="en-GB" smtClean="0"/>
              <a:t>‹#›</a:t>
            </a:fld>
            <a:endParaRPr lang="en-GB"/>
          </a:p>
        </p:txBody>
      </p:sp>
    </p:spTree>
    <p:extLst>
      <p:ext uri="{BB962C8B-B14F-4D97-AF65-F5344CB8AC3E}">
        <p14:creationId xmlns:p14="http://schemas.microsoft.com/office/powerpoint/2010/main" val="3897200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lep-my.sharepoint.com/:w:/g/personal/lesleyann_craig_liverpoollep_org/Ec2SJwYVWa9AjDAqeySxn1QB28IuklEgsH_pjRQBEGJj5A" TargetMode="External"/><Relationship Id="rId13" Type="http://schemas.openxmlformats.org/officeDocument/2006/relationships/hyperlink" Target="https://www.c360.org.uk/_app_/resources/documents/www.c360.org.uk/education-and-training/careers-hub/Career%20Ideas%20Posters.pdf" TargetMode="External"/><Relationship Id="rId3" Type="http://schemas.openxmlformats.org/officeDocument/2006/relationships/image" Target="../media/image2.svg"/><Relationship Id="rId7" Type="http://schemas.openxmlformats.org/officeDocument/2006/relationships/hyperlink" Target="https://growthplatform.org/enhancing-skills/careers-hub/creating-careers-2/" TargetMode="External"/><Relationship Id="rId12" Type="http://schemas.openxmlformats.org/officeDocument/2006/relationships/hyperlink" Target="https://www.planitplus.net/Schools/SubjectCareerPosters/"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llep-my.sharepoint.com/:w:/g/personal/lesleyann_craig_liverpoollep_org/EVg3p0QFHwNIg-h1Cp04hxUBm6-BhkFPJhL10LQv-T1VZQ" TargetMode="External"/><Relationship Id="rId11" Type="http://schemas.openxmlformats.org/officeDocument/2006/relationships/hyperlink" Target="https://www.maritimeuk.org/careers/outreach-teaching/" TargetMode="External"/><Relationship Id="rId5" Type="http://schemas.openxmlformats.org/officeDocument/2006/relationships/hyperlink" Target="https://llep-my.sharepoint.com/:p:/g/personal/lesleyann_craig_liverpoollep_org/EX1BjIfY4OtDq6evLArJhWMBNQkSfsIYO7LeVqQqbgyOHw?e=K60W6y" TargetMode="External"/><Relationship Id="rId10" Type="http://schemas.openxmlformats.org/officeDocument/2006/relationships/hyperlink" Target="https://www.allaboutstem.co.uk/stem-ambassador-hub/ambassadors-programme/request-stem-ambassador-support/" TargetMode="External"/><Relationship Id="rId4" Type="http://schemas.openxmlformats.org/officeDocument/2006/relationships/image" Target="../media/image3.png"/><Relationship Id="rId9" Type="http://schemas.openxmlformats.org/officeDocument/2006/relationships/hyperlink" Target="http://www.forum-talent-potential.org/good-practice/" TargetMode="External"/><Relationship Id="rId14" Type="http://schemas.openxmlformats.org/officeDocument/2006/relationships/hyperlink" Target="https://www.skillsbuilder.org/" TargetMode="External"/></Relationships>
</file>

<file path=ppt/slides/_rels/slide2.xml.rels><?xml version="1.0" encoding="UTF-8" standalone="yes"?>
<Relationships xmlns="http://schemas.openxmlformats.org/package/2006/relationships"><Relationship Id="rId13" Type="http://schemas.openxmlformats.org/officeDocument/2006/relationships/hyperlink" Target="https://icould.com/stories/using-lmi-careers-decisions/" TargetMode="External"/><Relationship Id="rId18" Type="http://schemas.openxmlformats.org/officeDocument/2006/relationships/hyperlink" Target="https://llep-my.sharepoint.com/:p:/g/personal/lesleyann_craig_liverpoollep_org/ETPN3-Nj8RlKjD6ROFEfjAoBKXedDCbN1vBA96Y4qy0u4Q?e=QHyi84" TargetMode="External"/><Relationship Id="rId26" Type="http://schemas.openxmlformats.org/officeDocument/2006/relationships/hyperlink" Target="https://llep-my.sharepoint.com/:p:/g/personal/lesleyann_craig_liverpoollep_org/EbQak86h7ZpJoE73Cho_9I8BMIYV1tSxNC7I9YfUXoiZwg?e=Egp82G" TargetMode="External"/><Relationship Id="rId3" Type="http://schemas.openxmlformats.org/officeDocument/2006/relationships/image" Target="../media/image2.svg"/><Relationship Id="rId21" Type="http://schemas.openxmlformats.org/officeDocument/2006/relationships/hyperlink" Target="https://llep-my.sharepoint.com/:p:/g/personal/lesleyann_craig_liverpoollep_org/EQ_rzOM7ClBMi0Hi77GFtJEB30QdUJ4QEzZ9jOb9ZjAqvg?e=Lkej13" TargetMode="External"/><Relationship Id="rId7" Type="http://schemas.openxmlformats.org/officeDocument/2006/relationships/hyperlink" Target="https://www.careersandenterprise.co.uk/schools-colleges/gatsby-benchmarks/gatsby-benchmark-4" TargetMode="External"/><Relationship Id="rId12" Type="http://schemas.openxmlformats.org/officeDocument/2006/relationships/hyperlink" Target="https://icould.com/explore/#subject" TargetMode="External"/><Relationship Id="rId17" Type="http://schemas.openxmlformats.org/officeDocument/2006/relationships/hyperlink" Target="https://llep-my.sharepoint.com/:p:/g/personal/lesleyann_craig_liverpoollep_org/ETF6U0qPpSRHpAAIwn-NuaEBZhM7pUtZbpP8vEngO5jA-g?e=8vZ7lQ" TargetMode="External"/><Relationship Id="rId25" Type="http://schemas.openxmlformats.org/officeDocument/2006/relationships/hyperlink" Target="https://llep-my.sharepoint.com/:p:/g/personal/lesleyann_craig_liverpoollep_org/EU7Kv0VrN81HsuIMBf_F5AQBGeFaonIBVNNOtJ3gvz5ozg?e=HDcfHv" TargetMode="External"/><Relationship Id="rId33" Type="http://schemas.openxmlformats.org/officeDocument/2006/relationships/hyperlink" Target="https://growthplatform.org/enhancing-skills/careers-hub/careers-resources/" TargetMode="External"/><Relationship Id="rId2" Type="http://schemas.openxmlformats.org/officeDocument/2006/relationships/image" Target="../media/image1.png"/><Relationship Id="rId16" Type="http://schemas.openxmlformats.org/officeDocument/2006/relationships/hyperlink" Target="https://llep-my.sharepoint.com/:p:/g/personal/lesleyann_craig_liverpoollep_org/EWnAucdlUz5CoBFq7tD2_dkBnF53PYAEpHAEXbL3h_5xsg?e=tdKtcf" TargetMode="External"/><Relationship Id="rId20" Type="http://schemas.openxmlformats.org/officeDocument/2006/relationships/hyperlink" Target="https://llep-my.sharepoint.com/:p:/g/personal/lesleyann_craig_liverpoollep_org/EbNSqQbgaFxIg4Ej5UCLBNgBLenq0noK9DC-inyATllcfw?e=7hvOsA" TargetMode="External"/><Relationship Id="rId29" Type="http://schemas.openxmlformats.org/officeDocument/2006/relationships/hyperlink" Target="https://www.prospects.ac.uk/careers-advice/what-can-i-do-with-my-degree/psychology" TargetMode="External"/><Relationship Id="rId1" Type="http://schemas.openxmlformats.org/officeDocument/2006/relationships/slideLayout" Target="../slideLayouts/slideLayout1.xml"/><Relationship Id="rId6" Type="http://schemas.openxmlformats.org/officeDocument/2006/relationships/hyperlink" Target="https://resources.careersandenterprise.co.uk/resources/gatsby-benchmark-4-webinar-careers-curriculum-modelling-tool" TargetMode="External"/><Relationship Id="rId11" Type="http://schemas.openxmlformats.org/officeDocument/2006/relationships/hyperlink" Target="http://www.lmiforall.org.uk/widget/" TargetMode="External"/><Relationship Id="rId24" Type="http://schemas.openxmlformats.org/officeDocument/2006/relationships/hyperlink" Target="https://llep-my.sharepoint.com/:p:/g/personal/lesleyann_craig_liverpoollep_org/EbuCDuoNoMBMtq9ZoGO-BisB83YLRTYIUeBXT8ViNdymtQ?e=JTap7T" TargetMode="External"/><Relationship Id="rId32" Type="http://schemas.openxmlformats.org/officeDocument/2006/relationships/image" Target="../media/image3.png"/><Relationship Id="rId5" Type="http://schemas.openxmlformats.org/officeDocument/2006/relationships/hyperlink" Target="https://resources.careersandenterprise.co.uk/resources/careers-curriculum-modelling-tool-guide-0" TargetMode="External"/><Relationship Id="rId15" Type="http://schemas.openxmlformats.org/officeDocument/2006/relationships/hyperlink" Target="https://llep-my.sharepoint.com/:p:/g/personal/lesleyann_craig_liverpoollep_org/EStYkt6LoU5GvUnZJ3NYodUB9qV9VvAtccZp4jGbPAhm5w?e=HmhsaY" TargetMode="External"/><Relationship Id="rId23" Type="http://schemas.openxmlformats.org/officeDocument/2006/relationships/hyperlink" Target="https://llep-my.sharepoint.com/:p:/g/personal/lesleyann_craig_liverpoollep_org/EXQgMLQQnxNNtoFDgwK_-50BK-HxuGfoABf1KslQKqNBYg?e=ChfLjg" TargetMode="External"/><Relationship Id="rId28" Type="http://schemas.openxmlformats.org/officeDocument/2006/relationships/hyperlink" Target="https://llep-my.sharepoint.com/:p:/g/personal/lesleyann_craig_liverpoollep_org/EfGfCvfcV4RIn1p2zocJ4Z4BmMUegd0BfqMjkUgNDWfKDg?e=zdaLyq" TargetMode="External"/><Relationship Id="rId10" Type="http://schemas.openxmlformats.org/officeDocument/2006/relationships/hyperlink" Target="https://www.allaboutstem.co.uk/2020/09/apprenticeships-new-blended-ask-offer-2020-2021/" TargetMode="External"/><Relationship Id="rId19" Type="http://schemas.openxmlformats.org/officeDocument/2006/relationships/hyperlink" Target="https://www.igd.com/charitable-impact/feeding-britains-future/educator-hub" TargetMode="External"/><Relationship Id="rId31" Type="http://schemas.openxmlformats.org/officeDocument/2006/relationships/hyperlink" Target="https://llep-my.sharepoint.com/:p:/g/personal/lesleyann_craig_liverpoollep_org/EckNyeFtTVpBhYNjZwv8kkIBitFU8GpMDkcN302qWSk7rg?e=48JWda" TargetMode="External"/><Relationship Id="rId4" Type="http://schemas.openxmlformats.org/officeDocument/2006/relationships/hyperlink" Target="https://resources.careersandenterprise.co.uk/my-learning-my-future" TargetMode="External"/><Relationship Id="rId9" Type="http://schemas.openxmlformats.org/officeDocument/2006/relationships/hyperlink" Target="https://growthplatform.org/sectors/" TargetMode="External"/><Relationship Id="rId14" Type="http://schemas.openxmlformats.org/officeDocument/2006/relationships/hyperlink" Target="NULL" TargetMode="External"/><Relationship Id="rId22" Type="http://schemas.openxmlformats.org/officeDocument/2006/relationships/hyperlink" Target="https://llep-my.sharepoint.com/:p:/g/personal/lesleyann_craig_liverpoollep_org/EXXC_KaS9wJAhJCTFrEdg5cBzhibEDEJ1sZmaI-cWDnNLQ?e=rQ7lVh" TargetMode="External"/><Relationship Id="rId27" Type="http://schemas.openxmlformats.org/officeDocument/2006/relationships/hyperlink" Target="https://llep-my.sharepoint.com/:p:/g/personal/lesleyann_craig_liverpoollep_org/EVtzK1D4OZ9Cvq7nM285cl0BHXJOrwEML2IHz0nlvjkQhg?e=mRXVIl" TargetMode="External"/><Relationship Id="rId30" Type="http://schemas.openxmlformats.org/officeDocument/2006/relationships/hyperlink" Target="https://llep-my.sharepoint.com/:p:/g/personal/lesleyann_craig_liverpoollep_org/EeeaZxInH0RBiBW4g3mff-EBYxgbY6KFJj5KSVOoOicaRw?e=RRqoYO" TargetMode="External"/><Relationship Id="rId8" Type="http://schemas.openxmlformats.org/officeDocument/2006/relationships/hyperlink" Target="https://resources.careersandenterprise.co.uk/or-browse-resources/gatsby-benchmarks/gatsby-benchmark-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96674B81-54CF-4D45-85EE-267A47956FE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flipH="1" flipV="1">
            <a:off x="78869" y="240983"/>
            <a:ext cx="709785" cy="6210618"/>
          </a:xfrm>
          <a:prstGeom prst="rect">
            <a:avLst/>
          </a:prstGeom>
        </p:spPr>
      </p:pic>
      <p:pic>
        <p:nvPicPr>
          <p:cNvPr id="13" name="Picture 12" descr="A close up of a logo&#10;&#10;Description automatically generated">
            <a:extLst>
              <a:ext uri="{FF2B5EF4-FFF2-40B4-BE49-F238E27FC236}">
                <a16:creationId xmlns:a16="http://schemas.microsoft.com/office/drawing/2014/main" id="{2726230F-AE7F-4B67-BD8D-21AC9B531055}"/>
              </a:ext>
            </a:extLst>
          </p:cNvPr>
          <p:cNvPicPr>
            <a:picLocks noChangeAspect="1"/>
          </p:cNvPicPr>
          <p:nvPr/>
        </p:nvPicPr>
        <p:blipFill rotWithShape="1">
          <a:blip r:embed="rId4">
            <a:extLst>
              <a:ext uri="{28A0092B-C50C-407E-A947-70E740481C1C}">
                <a14:useLocalDpi xmlns:a14="http://schemas.microsoft.com/office/drawing/2010/main" val="0"/>
              </a:ext>
            </a:extLst>
          </a:blip>
          <a:srcRect b="6826"/>
          <a:stretch/>
        </p:blipFill>
        <p:spPr>
          <a:xfrm>
            <a:off x="10613501" y="87439"/>
            <a:ext cx="1339150" cy="1244859"/>
          </a:xfrm>
          <a:prstGeom prst="rect">
            <a:avLst/>
          </a:prstGeom>
        </p:spPr>
      </p:pic>
      <p:sp>
        <p:nvSpPr>
          <p:cNvPr id="7" name="Rectangle 6">
            <a:extLst>
              <a:ext uri="{FF2B5EF4-FFF2-40B4-BE49-F238E27FC236}">
                <a16:creationId xmlns:a16="http://schemas.microsoft.com/office/drawing/2014/main" id="{A6318D05-157A-4DBC-AC77-8EB130700F99}"/>
              </a:ext>
            </a:extLst>
          </p:cNvPr>
          <p:cNvSpPr/>
          <p:nvPr/>
        </p:nvSpPr>
        <p:spPr>
          <a:xfrm>
            <a:off x="3254997" y="87439"/>
            <a:ext cx="5682005" cy="892552"/>
          </a:xfrm>
          <a:prstGeom prst="rect">
            <a:avLst/>
          </a:prstGeom>
        </p:spPr>
        <p:txBody>
          <a:bodyPr wrap="none">
            <a:spAutoFit/>
          </a:bodyPr>
          <a:lstStyle/>
          <a:p>
            <a:pPr lvl="1" algn="ctr"/>
            <a:r>
              <a:rPr lang="en-GB" altLang="en-US" sz="2800" b="1" dirty="0">
                <a:solidFill>
                  <a:srgbClr val="00A8A8"/>
                </a:solidFill>
              </a:rPr>
              <a:t>Liverpool City Region Careers Hub</a:t>
            </a:r>
            <a:br>
              <a:rPr lang="en-GB" altLang="en-US" sz="3600" b="1" dirty="0">
                <a:solidFill>
                  <a:srgbClr val="00A8A8"/>
                </a:solidFill>
              </a:rPr>
            </a:br>
            <a:r>
              <a:rPr lang="en-GB" altLang="en-US" sz="2400" b="1" dirty="0">
                <a:solidFill>
                  <a:srgbClr val="00A8A8"/>
                </a:solidFill>
              </a:rPr>
              <a:t>Benchmark 4 Guidance</a:t>
            </a:r>
            <a:endParaRPr lang="en-GB" sz="2400" b="1" dirty="0"/>
          </a:p>
        </p:txBody>
      </p:sp>
      <p:sp>
        <p:nvSpPr>
          <p:cNvPr id="8" name="TextBox 7">
            <a:extLst>
              <a:ext uri="{FF2B5EF4-FFF2-40B4-BE49-F238E27FC236}">
                <a16:creationId xmlns:a16="http://schemas.microsoft.com/office/drawing/2014/main" id="{99B86DAA-B0F5-41FB-ADBC-C118ADAFC5E2}"/>
              </a:ext>
            </a:extLst>
          </p:cNvPr>
          <p:cNvSpPr txBox="1"/>
          <p:nvPr/>
        </p:nvSpPr>
        <p:spPr>
          <a:xfrm>
            <a:off x="874379" y="1230583"/>
            <a:ext cx="4629430" cy="5478423"/>
          </a:xfrm>
          <a:prstGeom prst="rect">
            <a:avLst/>
          </a:prstGeom>
          <a:ln cap="sq">
            <a:solidFill>
              <a:schemeClr val="bg1"/>
            </a:solidFill>
          </a:ln>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algn="ctr"/>
            <a:r>
              <a:rPr lang="en-GB" b="1" dirty="0">
                <a:solidFill>
                  <a:srgbClr val="00A8A8"/>
                </a:solidFill>
              </a:rPr>
              <a:t>Where to start? </a:t>
            </a:r>
          </a:p>
          <a:p>
            <a:pPr algn="ctr"/>
            <a:endParaRPr lang="en-GB" b="1" dirty="0">
              <a:solidFill>
                <a:srgbClr val="00A8A8"/>
              </a:solidFill>
            </a:endParaRPr>
          </a:p>
          <a:p>
            <a:pPr marL="228600" indent="-228600">
              <a:buFont typeface="+mj-lt"/>
              <a:buAutoNum type="arabicPeriod"/>
            </a:pPr>
            <a:r>
              <a:rPr lang="en-US" sz="1200" dirty="0"/>
              <a:t>Careers should be viewed as the responsibility of all staff. Use this </a:t>
            </a:r>
            <a:r>
              <a:rPr lang="en-US" sz="1200" b="1" dirty="0">
                <a:solidFill>
                  <a:schemeClr val="accent1"/>
                </a:solidFill>
                <a:hlinkClick r:id="rId5">
                  <a:extLst>
                    <a:ext uri="{A12FA001-AC4F-418D-AE19-62706E023703}">
                      <ahyp:hlinkClr xmlns:ahyp="http://schemas.microsoft.com/office/drawing/2018/hyperlinkcolor" val="tx"/>
                    </a:ext>
                  </a:extLst>
                </a:hlinkClick>
              </a:rPr>
              <a:t>presentation</a:t>
            </a:r>
            <a:r>
              <a:rPr lang="en-US" sz="1200" b="1" dirty="0"/>
              <a:t> </a:t>
            </a:r>
            <a:r>
              <a:rPr lang="en-US" sz="1200" dirty="0"/>
              <a:t>to explain to your colleagues the importance of BM4 and adopting a whole school approach.  </a:t>
            </a:r>
          </a:p>
          <a:p>
            <a:pPr marL="228600" indent="-228600">
              <a:buFont typeface="+mj-lt"/>
              <a:buAutoNum type="arabicPeriod"/>
            </a:pPr>
            <a:endParaRPr lang="en-US" sz="1200" dirty="0"/>
          </a:p>
          <a:p>
            <a:pPr marL="228600" indent="-228600">
              <a:buFont typeface="+mj-lt"/>
              <a:buAutoNum type="arabicPeriod"/>
            </a:pPr>
            <a:r>
              <a:rPr lang="en-US" sz="1200" dirty="0"/>
              <a:t>Ask Subject Leads to complete this </a:t>
            </a:r>
            <a:r>
              <a:rPr lang="en-US" sz="1200" b="1" dirty="0">
                <a:solidFill>
                  <a:schemeClr val="accent1"/>
                </a:solidFill>
                <a:hlinkClick r:id="rId6">
                  <a:extLst>
                    <a:ext uri="{A12FA001-AC4F-418D-AE19-62706E023703}">
                      <ahyp:hlinkClr xmlns:ahyp="http://schemas.microsoft.com/office/drawing/2018/hyperlinkcolor" val="tx"/>
                    </a:ext>
                  </a:extLst>
                </a:hlinkClick>
              </a:rPr>
              <a:t>Curriculum Audit Tool</a:t>
            </a:r>
            <a:r>
              <a:rPr lang="en-US" sz="1200" dirty="0">
                <a:solidFill>
                  <a:schemeClr val="accent1"/>
                </a:solidFill>
                <a:hlinkClick r:id="rId6">
                  <a:extLst>
                    <a:ext uri="{A12FA001-AC4F-418D-AE19-62706E023703}">
                      <ahyp:hlinkClr xmlns:ahyp="http://schemas.microsoft.com/office/drawing/2018/hyperlinkcolor" val="tx"/>
                    </a:ext>
                  </a:extLst>
                </a:hlinkClick>
              </a:rPr>
              <a:t> </a:t>
            </a:r>
            <a:r>
              <a:rPr lang="en-US" sz="1200" dirty="0"/>
              <a:t>to identify the links to Careers already taking place; usually there are more than anticipated. Staff could even complete it during CPD sessions. </a:t>
            </a:r>
          </a:p>
          <a:p>
            <a:pPr marL="228600" indent="-228600">
              <a:buFont typeface="+mj-lt"/>
              <a:buAutoNum type="arabicPeriod"/>
            </a:pPr>
            <a:endParaRPr lang="en-US" sz="1200" dirty="0"/>
          </a:p>
          <a:p>
            <a:pPr marL="228600" indent="-228600">
              <a:buFont typeface="+mj-lt"/>
              <a:buAutoNum type="arabicPeriod"/>
            </a:pPr>
            <a:r>
              <a:rPr lang="en-US" sz="1200" dirty="0"/>
              <a:t>Now that you have a clear picture of careers across the curriculum, ask Subject Leads to reference Careers in their SOW and support them in filling in gaps. Every Careers Hub school was given access to subject specific careers lesson plans by </a:t>
            </a:r>
            <a:r>
              <a:rPr lang="en-US" sz="1300" b="1" dirty="0"/>
              <a:t>Success at School</a:t>
            </a:r>
            <a:r>
              <a:rPr lang="en-US" sz="1200" dirty="0"/>
              <a:t>, these can be easily embedded into each subject’s SOW. Contact your Enterprise Coordinator for more details. </a:t>
            </a:r>
          </a:p>
          <a:p>
            <a:pPr marL="228600" indent="-228600">
              <a:buFont typeface="+mj-lt"/>
              <a:buAutoNum type="arabicPeriod"/>
            </a:pPr>
            <a:endParaRPr lang="en-US" sz="1200" dirty="0"/>
          </a:p>
          <a:p>
            <a:pPr marL="228600" indent="-228600">
              <a:buFont typeface="+mj-lt"/>
              <a:buAutoNum type="arabicPeriod"/>
            </a:pPr>
            <a:r>
              <a:rPr lang="en-US" sz="1200" dirty="0"/>
              <a:t>Give teaching staff wider access to </a:t>
            </a:r>
            <a:r>
              <a:rPr lang="en-US" sz="1300" b="1" dirty="0"/>
              <a:t>Compass+</a:t>
            </a:r>
            <a:r>
              <a:rPr lang="en-US" sz="1200" dirty="0"/>
              <a:t> to quickly log subject specific careers activities. This will then automatically be added to each students’ careers record. (Please contact your Enterprise Coordinator for more information on Compass+ training.)</a:t>
            </a:r>
            <a:br>
              <a:rPr lang="en-US" sz="1200" dirty="0"/>
            </a:br>
            <a:endParaRPr lang="en-US" sz="1200" dirty="0"/>
          </a:p>
          <a:p>
            <a:pPr marL="228600" indent="-228600">
              <a:buFont typeface="+mj-lt"/>
              <a:buAutoNum type="arabicPeriod"/>
            </a:pPr>
            <a:r>
              <a:rPr lang="en-US" sz="1200" dirty="0"/>
              <a:t>Review </a:t>
            </a:r>
            <a:r>
              <a:rPr lang="en-US" sz="1200" b="1" dirty="0">
                <a:solidFill>
                  <a:srgbClr val="0070C0"/>
                </a:solidFill>
                <a:hlinkClick r:id="rId7">
                  <a:extLst>
                    <a:ext uri="{A12FA001-AC4F-418D-AE19-62706E023703}">
                      <ahyp:hlinkClr xmlns:ahyp="http://schemas.microsoft.com/office/drawing/2018/hyperlinkcolor" val="tx"/>
                    </a:ext>
                  </a:extLst>
                </a:hlinkClick>
              </a:rPr>
              <a:t>LCR Creating Careers</a:t>
            </a:r>
            <a:r>
              <a:rPr lang="en-US" sz="1200" dirty="0"/>
              <a:t>, an </a:t>
            </a:r>
            <a:r>
              <a:rPr lang="en-US" sz="1200" dirty="0">
                <a:solidFill>
                  <a:srgbClr val="000000"/>
                </a:solidFill>
              </a:rPr>
              <a:t>employer video series showcasing a variety of local sectors, to demonstrate its benefits to school staff.  </a:t>
            </a:r>
            <a:r>
              <a:rPr lang="en-US" sz="1200" b="0" i="0" dirty="0">
                <a:solidFill>
                  <a:srgbClr val="000000"/>
                </a:solidFill>
                <a:effectLst/>
              </a:rPr>
              <a:t>Each episode comes with student pre- and post-work and can be used to highlight relevant</a:t>
            </a:r>
            <a:r>
              <a:rPr lang="en-US" sz="1200" dirty="0">
                <a:solidFill>
                  <a:srgbClr val="000000"/>
                </a:solidFill>
              </a:rPr>
              <a:t> careers for each subject. </a:t>
            </a:r>
          </a:p>
          <a:p>
            <a:endParaRPr lang="en-US" sz="1200" dirty="0"/>
          </a:p>
        </p:txBody>
      </p:sp>
      <p:sp>
        <p:nvSpPr>
          <p:cNvPr id="9" name="TextBox 8">
            <a:extLst>
              <a:ext uri="{FF2B5EF4-FFF2-40B4-BE49-F238E27FC236}">
                <a16:creationId xmlns:a16="http://schemas.microsoft.com/office/drawing/2014/main" id="{0647F7BC-96F1-4374-AB42-7AB248137FE4}"/>
              </a:ext>
            </a:extLst>
          </p:cNvPr>
          <p:cNvSpPr txBox="1"/>
          <p:nvPr/>
        </p:nvSpPr>
        <p:spPr>
          <a:xfrm>
            <a:off x="5715171" y="1230583"/>
            <a:ext cx="6186488" cy="5539978"/>
          </a:xfrm>
          <a:prstGeom prst="rect">
            <a:avLst/>
          </a:prstGeom>
          <a:noFill/>
          <a:ln>
            <a:noFill/>
          </a:ln>
        </p:spPr>
        <p:txBody>
          <a:bodyPr wrap="square" lIns="91440" tIns="45720" rIns="91440" bIns="45720" rtlCol="0" anchor="t">
            <a:spAutoFit/>
          </a:bodyPr>
          <a:lstStyle/>
          <a:p>
            <a:pPr algn="ctr"/>
            <a:r>
              <a:rPr lang="en-GB" b="1" dirty="0">
                <a:solidFill>
                  <a:srgbClr val="00A8A8"/>
                </a:solidFill>
              </a:rPr>
              <a:t>Practical Ideas</a:t>
            </a:r>
          </a:p>
          <a:p>
            <a:pPr algn="ctr"/>
            <a:endParaRPr lang="en-US" sz="1200" b="1" dirty="0">
              <a:hlinkClick r:id="rId7"/>
            </a:endParaRPr>
          </a:p>
          <a:p>
            <a:pPr marL="171450" indent="-171450">
              <a:buFont typeface="Arial" panose="020B0604020202020204" pitchFamily="34" charset="0"/>
              <a:buChar char="•"/>
            </a:pPr>
            <a:r>
              <a:rPr lang="en-US" sz="1200" b="1" i="0" dirty="0">
                <a:solidFill>
                  <a:schemeClr val="accent1"/>
                </a:solidFill>
                <a:effectLst/>
                <a:hlinkClick r:id="rId8">
                  <a:extLst>
                    <a:ext uri="{A12FA001-AC4F-418D-AE19-62706E023703}">
                      <ahyp:hlinkClr xmlns:ahyp="http://schemas.microsoft.com/office/drawing/2018/hyperlinkcolor" val="tx"/>
                    </a:ext>
                  </a:extLst>
                </a:hlinkClick>
              </a:rPr>
              <a:t>Careers videos</a:t>
            </a:r>
            <a:r>
              <a:rPr lang="en-US" sz="1200" b="0" i="0" dirty="0">
                <a:solidFill>
                  <a:schemeClr val="accent1"/>
                </a:solidFill>
                <a:effectLst/>
                <a:hlinkClick r:id="rId8">
                  <a:extLst>
                    <a:ext uri="{A12FA001-AC4F-418D-AE19-62706E023703}">
                      <ahyp:hlinkClr xmlns:ahyp="http://schemas.microsoft.com/office/drawing/2018/hyperlinkcolor" val="tx"/>
                    </a:ext>
                  </a:extLst>
                </a:hlinkClick>
              </a:rPr>
              <a:t> </a:t>
            </a:r>
            <a:r>
              <a:rPr lang="en-US" sz="1200" dirty="0">
                <a:solidFill>
                  <a:srgbClr val="000000"/>
                </a:solidFill>
              </a:rPr>
              <a:t>can be used as starters/plenaries to prompt discussion.</a:t>
            </a:r>
            <a:endParaRPr lang="en-US" sz="1200" dirty="0">
              <a:solidFill>
                <a:srgbClr val="000000"/>
              </a:solidFill>
              <a:cs typeface="Calibri"/>
            </a:endParaRPr>
          </a:p>
          <a:p>
            <a:pPr marL="171450" indent="-171450">
              <a:buFont typeface="Arial" panose="020B0604020202020204" pitchFamily="34" charset="0"/>
              <a:buChar char="•"/>
            </a:pPr>
            <a:r>
              <a:rPr lang="en-US" sz="1200" b="1" dirty="0">
                <a:solidFill>
                  <a:srgbClr val="000000"/>
                </a:solidFill>
              </a:rPr>
              <a:t>Employer based curriculum projects</a:t>
            </a:r>
            <a:r>
              <a:rPr lang="en-US" sz="1200" dirty="0">
                <a:solidFill>
                  <a:srgbClr val="000000"/>
                </a:solidFill>
              </a:rPr>
              <a:t> have a huge impact in showing students the benefits of curriculum subjects. Here you will find many </a:t>
            </a:r>
            <a:r>
              <a:rPr lang="en-US" sz="1200" b="1" u="sng" dirty="0">
                <a:solidFill>
                  <a:srgbClr val="0070C0"/>
                </a:solidFill>
              </a:rPr>
              <a:t>c</a:t>
            </a:r>
            <a:r>
              <a:rPr lang="en-US" sz="1200" b="1" i="0" dirty="0">
                <a:solidFill>
                  <a:srgbClr val="000000"/>
                </a:solidFill>
                <a:effectLst/>
                <a:hlinkClick r:id="rId9"/>
              </a:rPr>
              <a:t>ase studies</a:t>
            </a:r>
            <a:r>
              <a:rPr lang="en-US" sz="1200" b="0" i="0" dirty="0">
                <a:solidFill>
                  <a:srgbClr val="000000"/>
                </a:solidFill>
                <a:effectLst/>
                <a:hlinkClick r:id="rId9"/>
              </a:rPr>
              <a:t> </a:t>
            </a:r>
            <a:r>
              <a:rPr lang="en-US" sz="1200" b="0" i="0" dirty="0">
                <a:solidFill>
                  <a:srgbClr val="000000"/>
                </a:solidFill>
                <a:effectLst/>
              </a:rPr>
              <a:t>to inspire you. </a:t>
            </a:r>
            <a:r>
              <a:rPr lang="en-US" sz="1200" dirty="0">
                <a:solidFill>
                  <a:srgbClr val="000000"/>
                </a:solidFill>
              </a:rPr>
              <a:t>Ask your Enterprise Adviser or School Link Governor for Careers for links to business contacts who could support these projects. The</a:t>
            </a:r>
            <a:r>
              <a:rPr lang="en-US" sz="1200" b="1" dirty="0">
                <a:solidFill>
                  <a:srgbClr val="000000"/>
                </a:solidFill>
              </a:rPr>
              <a:t> </a:t>
            </a:r>
            <a:r>
              <a:rPr lang="en-US" sz="1200" b="1" dirty="0">
                <a:solidFill>
                  <a:srgbClr val="000000"/>
                </a:solidFill>
                <a:hlinkClick r:id="rId10"/>
              </a:rPr>
              <a:t>STEM Ambassador Programme </a:t>
            </a:r>
            <a:r>
              <a:rPr lang="en-US" sz="1200" dirty="0">
                <a:solidFill>
                  <a:srgbClr val="000000"/>
                </a:solidFill>
              </a:rPr>
              <a:t>and </a:t>
            </a:r>
            <a:r>
              <a:rPr lang="en-US" sz="1200" b="1" dirty="0">
                <a:solidFill>
                  <a:srgbClr val="000000"/>
                </a:solidFill>
                <a:hlinkClick r:id="rId11"/>
              </a:rPr>
              <a:t>Maritime UK </a:t>
            </a:r>
            <a:r>
              <a:rPr lang="en-US" sz="1200" dirty="0">
                <a:solidFill>
                  <a:srgbClr val="000000"/>
                </a:solidFill>
              </a:rPr>
              <a:t>can support with this. </a:t>
            </a:r>
          </a:p>
          <a:p>
            <a:pPr marL="171450" indent="-171450">
              <a:buFont typeface="Arial" panose="020B0604020202020204" pitchFamily="34" charset="0"/>
              <a:buChar char="•"/>
            </a:pPr>
            <a:r>
              <a:rPr lang="en-US" sz="1200" dirty="0">
                <a:solidFill>
                  <a:srgbClr val="000000"/>
                </a:solidFill>
              </a:rPr>
              <a:t>Display careers </a:t>
            </a:r>
            <a:r>
              <a:rPr lang="en-US" sz="1200" b="1" dirty="0">
                <a:solidFill>
                  <a:srgbClr val="000000"/>
                </a:solidFill>
                <a:hlinkClick r:id="rId12"/>
              </a:rPr>
              <a:t>posters</a:t>
            </a:r>
            <a:r>
              <a:rPr lang="en-US" sz="1200" dirty="0">
                <a:solidFill>
                  <a:srgbClr val="000000"/>
                </a:solidFill>
              </a:rPr>
              <a:t> and </a:t>
            </a:r>
            <a:r>
              <a:rPr lang="en-US" sz="1200" b="1" dirty="0">
                <a:solidFill>
                  <a:srgbClr val="000000"/>
                </a:solidFill>
                <a:hlinkClick r:id="rId13"/>
              </a:rPr>
              <a:t>materials</a:t>
            </a:r>
            <a:r>
              <a:rPr lang="en-US" sz="1200" dirty="0">
                <a:solidFill>
                  <a:srgbClr val="000000"/>
                </a:solidFill>
              </a:rPr>
              <a:t> linked to each subject. Every school also has </a:t>
            </a:r>
            <a:r>
              <a:rPr lang="en-US" sz="1300" b="1" dirty="0">
                <a:solidFill>
                  <a:srgbClr val="000000"/>
                </a:solidFill>
              </a:rPr>
              <a:t>Success at School</a:t>
            </a:r>
            <a:r>
              <a:rPr lang="en-US" sz="1200" dirty="0">
                <a:solidFill>
                  <a:srgbClr val="000000"/>
                </a:solidFill>
              </a:rPr>
              <a:t> curriculum posters provided by the Careers Hub.</a:t>
            </a:r>
          </a:p>
          <a:p>
            <a:pPr marL="171450" indent="-171450">
              <a:buFont typeface="Arial" panose="020B0604020202020204" pitchFamily="34" charset="0"/>
              <a:buChar char="•"/>
            </a:pPr>
            <a:r>
              <a:rPr lang="en-US" sz="1200" b="1" dirty="0">
                <a:solidFill>
                  <a:srgbClr val="000000"/>
                </a:solidFill>
              </a:rPr>
              <a:t>Curriculum homework tasks</a:t>
            </a:r>
            <a:r>
              <a:rPr lang="en-US" sz="1200" dirty="0">
                <a:solidFill>
                  <a:srgbClr val="000000"/>
                </a:solidFill>
              </a:rPr>
              <a:t> which can form part of a discussion at the beginning of the next lesson e.g., identify/research soft skills developed in your curriculum area or famous people who studied that subject and how they have used it. This then starts a conversation that can be regularly and quickly referenced throughout curriculum learning. </a:t>
            </a:r>
          </a:p>
          <a:p>
            <a:pPr marL="171450" indent="-171450">
              <a:buFont typeface="Arial" panose="020B0604020202020204" pitchFamily="34" charset="0"/>
              <a:buChar char="•"/>
            </a:pPr>
            <a:r>
              <a:rPr lang="en-US" sz="1200" b="1" i="0" dirty="0">
                <a:solidFill>
                  <a:srgbClr val="000000"/>
                </a:solidFill>
                <a:effectLst/>
              </a:rPr>
              <a:t>Soft </a:t>
            </a:r>
            <a:r>
              <a:rPr lang="en-US" sz="1200" b="1" dirty="0">
                <a:solidFill>
                  <a:srgbClr val="000000"/>
                </a:solidFill>
              </a:rPr>
              <a:t>skills audit</a:t>
            </a:r>
            <a:r>
              <a:rPr lang="en-US" sz="1200" dirty="0">
                <a:solidFill>
                  <a:srgbClr val="000000"/>
                </a:solidFill>
              </a:rPr>
              <a:t>: at the end of each topic, students can complete an audit to tick off and explain which soft skills they have used and how this can help them with future careers. This provides an explicit example of linking careers to the curriculum in student books. </a:t>
            </a:r>
            <a:r>
              <a:rPr lang="en-US" sz="1200" b="1" dirty="0">
                <a:solidFill>
                  <a:srgbClr val="000000"/>
                </a:solidFill>
                <a:hlinkClick r:id="rId14"/>
              </a:rPr>
              <a:t>Skills Builder</a:t>
            </a:r>
            <a:r>
              <a:rPr lang="en-US" sz="1200" dirty="0">
                <a:solidFill>
                  <a:srgbClr val="000000"/>
                </a:solidFill>
              </a:rPr>
              <a:t> gives examples of the soft skills that can be developed in your subject. </a:t>
            </a:r>
          </a:p>
          <a:p>
            <a:pPr marL="171450" indent="-171450">
              <a:buFont typeface="Arial" panose="020B0604020202020204" pitchFamily="34" charset="0"/>
              <a:buChar char="•"/>
            </a:pPr>
            <a:r>
              <a:rPr lang="en-US" sz="1200" b="1" dirty="0">
                <a:solidFill>
                  <a:srgbClr val="000000"/>
                </a:solidFill>
              </a:rPr>
              <a:t>Careers in the Curriculum Week:</a:t>
            </a:r>
            <a:r>
              <a:rPr lang="en-US" sz="1200" dirty="0">
                <a:solidFill>
                  <a:srgbClr val="000000"/>
                </a:solidFill>
              </a:rPr>
              <a:t> students follow their normal timetable, but each lesson focuses on careers in their subject. This is effective for Year 7 transition, allowing students to see the purpose of studying this subject early on, and when choosing GCSE options. Staff planning should be supported by CPD sessions. </a:t>
            </a:r>
          </a:p>
          <a:p>
            <a:pPr marL="171450" indent="-171450">
              <a:buFont typeface="Arial" panose="020B0604020202020204" pitchFamily="34" charset="0"/>
              <a:buChar char="•"/>
            </a:pPr>
            <a:r>
              <a:rPr lang="en-US" sz="1200" dirty="0">
                <a:solidFill>
                  <a:srgbClr val="000000"/>
                </a:solidFill>
              </a:rPr>
              <a:t>Invite </a:t>
            </a:r>
            <a:r>
              <a:rPr lang="en-US" sz="1200" b="1" dirty="0">
                <a:solidFill>
                  <a:srgbClr val="000000"/>
                </a:solidFill>
              </a:rPr>
              <a:t>Alumni</a:t>
            </a:r>
            <a:r>
              <a:rPr lang="en-US" sz="1200" dirty="0">
                <a:solidFill>
                  <a:srgbClr val="000000"/>
                </a:solidFill>
              </a:rPr>
              <a:t> to talk about subjects that have helped them in their career. </a:t>
            </a:r>
          </a:p>
          <a:p>
            <a:pPr marL="171450" indent="-171450">
              <a:buFont typeface="Arial" panose="020B0604020202020204" pitchFamily="34" charset="0"/>
              <a:buChar char="•"/>
            </a:pPr>
            <a:r>
              <a:rPr lang="en-US" sz="1200" dirty="0">
                <a:solidFill>
                  <a:srgbClr val="000000"/>
                </a:solidFill>
              </a:rPr>
              <a:t>Develop a </a:t>
            </a:r>
            <a:r>
              <a:rPr lang="en-US" sz="1200" b="1" dirty="0">
                <a:solidFill>
                  <a:srgbClr val="000000"/>
                </a:solidFill>
              </a:rPr>
              <a:t>BM4 task force</a:t>
            </a:r>
            <a:r>
              <a:rPr lang="en-US" sz="1200" dirty="0">
                <a:solidFill>
                  <a:srgbClr val="000000"/>
                </a:solidFill>
              </a:rPr>
              <a:t>: Careers Leader/Head of PHSE/Subject Leader/HOY to meet once a term to review progress and share good practice.</a:t>
            </a:r>
          </a:p>
          <a:p>
            <a:pPr marL="171450" indent="-171450">
              <a:buFont typeface="Arial" panose="020B0604020202020204" pitchFamily="34" charset="0"/>
              <a:buChar char="•"/>
            </a:pPr>
            <a:r>
              <a:rPr lang="en-US" sz="1200" dirty="0">
                <a:solidFill>
                  <a:srgbClr val="000000"/>
                </a:solidFill>
              </a:rPr>
              <a:t>Use </a:t>
            </a:r>
            <a:r>
              <a:rPr lang="en-US" sz="1200" b="1" dirty="0">
                <a:solidFill>
                  <a:srgbClr val="000000"/>
                </a:solidFill>
              </a:rPr>
              <a:t>school trips</a:t>
            </a:r>
            <a:r>
              <a:rPr lang="en-US" sz="1200" dirty="0">
                <a:solidFill>
                  <a:srgbClr val="000000"/>
                </a:solidFill>
              </a:rPr>
              <a:t> as an experience of a workplace. Look at the business side of where you are visiting. Reference careers learning outcomes in EVOLVE and  include careers pre- and post-trip work to make in meaningful. </a:t>
            </a:r>
            <a:endParaRPr lang="en-US" sz="1200" dirty="0">
              <a:solidFill>
                <a:srgbClr val="000000"/>
              </a:solidFill>
              <a:cs typeface="Calibri"/>
            </a:endParaRPr>
          </a:p>
          <a:p>
            <a:pPr marL="171450" indent="-171450">
              <a:buFont typeface="Arial" panose="020B0604020202020204" pitchFamily="34" charset="0"/>
              <a:buChar char="•"/>
            </a:pPr>
            <a:r>
              <a:rPr lang="en-US" sz="1200" dirty="0">
                <a:solidFill>
                  <a:srgbClr val="000000"/>
                </a:solidFill>
              </a:rPr>
              <a:t>Create a </a:t>
            </a:r>
            <a:r>
              <a:rPr lang="en-US" sz="1200" b="1" dirty="0">
                <a:solidFill>
                  <a:srgbClr val="000000"/>
                </a:solidFill>
              </a:rPr>
              <a:t>Careers logo</a:t>
            </a:r>
            <a:r>
              <a:rPr lang="en-US" sz="1200" dirty="0">
                <a:solidFill>
                  <a:srgbClr val="000000"/>
                </a:solidFill>
              </a:rPr>
              <a:t> and add it to subject lessons so when students see it, they are instantly aware that you are linking careers to your subject. </a:t>
            </a:r>
          </a:p>
        </p:txBody>
      </p:sp>
    </p:spTree>
    <p:extLst>
      <p:ext uri="{BB962C8B-B14F-4D97-AF65-F5344CB8AC3E}">
        <p14:creationId xmlns:p14="http://schemas.microsoft.com/office/powerpoint/2010/main" val="3172004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96674B81-54CF-4D45-85EE-267A47956FE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flipH="1" flipV="1">
            <a:off x="78869" y="240983"/>
            <a:ext cx="709785" cy="6210618"/>
          </a:xfrm>
          <a:prstGeom prst="rect">
            <a:avLst/>
          </a:prstGeom>
        </p:spPr>
      </p:pic>
      <p:sp>
        <p:nvSpPr>
          <p:cNvPr id="2" name="TextBox 1">
            <a:extLst>
              <a:ext uri="{FF2B5EF4-FFF2-40B4-BE49-F238E27FC236}">
                <a16:creationId xmlns:a16="http://schemas.microsoft.com/office/drawing/2014/main" id="{5C159C16-5BA2-499D-9BD5-5DA182150B25}"/>
              </a:ext>
            </a:extLst>
          </p:cNvPr>
          <p:cNvSpPr txBox="1"/>
          <p:nvPr/>
        </p:nvSpPr>
        <p:spPr>
          <a:xfrm>
            <a:off x="1131829" y="180119"/>
            <a:ext cx="5970688" cy="3046988"/>
          </a:xfrm>
          <a:prstGeom prst="rect">
            <a:avLst/>
          </a:prstGeom>
          <a:ln w="28575">
            <a:noFill/>
            <a:prstDash val="lgDashDot"/>
          </a:ln>
          <a:effectLst/>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marL="0" lvl="1" algn="ctr"/>
            <a:r>
              <a:rPr lang="en-US" b="1" dirty="0">
                <a:solidFill>
                  <a:srgbClr val="00A8A8"/>
                </a:solidFill>
              </a:rPr>
              <a:t>Resources from </a:t>
            </a:r>
          </a:p>
          <a:p>
            <a:pPr marL="0" lvl="1" algn="ctr"/>
            <a:r>
              <a:rPr lang="en-US" b="1" dirty="0">
                <a:solidFill>
                  <a:srgbClr val="00A8A8"/>
                </a:solidFill>
              </a:rPr>
              <a:t>The Careers and Enterprise Company</a:t>
            </a:r>
          </a:p>
          <a:p>
            <a:pPr marL="0" lvl="1"/>
            <a:endParaRPr lang="en-US" sz="1200" b="1" dirty="0">
              <a:solidFill>
                <a:srgbClr val="0563C1"/>
              </a:solidFill>
            </a:endParaRPr>
          </a:p>
          <a:p>
            <a:pPr marL="0" lvl="1"/>
            <a:r>
              <a:rPr lang="en-US" sz="1200" b="1" dirty="0">
                <a:solidFill>
                  <a:srgbClr val="0563C1"/>
                </a:solidFill>
                <a:hlinkClick r:id="rId4"/>
              </a:rPr>
              <a:t>My Learning, My Future </a:t>
            </a:r>
            <a:r>
              <a:rPr lang="en-US" sz="1200" dirty="0">
                <a:solidFill>
                  <a:schemeClr val="tx1"/>
                </a:solidFill>
              </a:rPr>
              <a:t>is a suite of BM4 resources to support subject teaching staff, from over 20 subjects, to engage students in curriculum learning by highlighting the relevance of their subjects to future careers. </a:t>
            </a:r>
          </a:p>
          <a:p>
            <a:pPr marL="0" lvl="1"/>
            <a:endParaRPr lang="en-US" sz="1200" b="1" dirty="0">
              <a:solidFill>
                <a:srgbClr val="0563C1"/>
              </a:solidFill>
              <a:hlinkClick r:id="rId5">
                <a:extLst>
                  <a:ext uri="{A12FA001-AC4F-418D-AE19-62706E023703}">
                    <ahyp:hlinkClr xmlns:ahyp="http://schemas.microsoft.com/office/drawing/2018/hyperlinkcolor" val="tx"/>
                  </a:ext>
                </a:extLst>
              </a:hlinkClick>
            </a:endParaRPr>
          </a:p>
          <a:p>
            <a:pPr marL="0" lvl="1"/>
            <a:r>
              <a:rPr lang="en-US" sz="1200" b="1" dirty="0">
                <a:solidFill>
                  <a:srgbClr val="0563C1"/>
                </a:solidFill>
                <a:hlinkClick r:id="rId5">
                  <a:extLst>
                    <a:ext uri="{A12FA001-AC4F-418D-AE19-62706E023703}">
                      <ahyp:hlinkClr xmlns:ahyp="http://schemas.microsoft.com/office/drawing/2018/hyperlinkcolor" val="tx"/>
                    </a:ext>
                  </a:extLst>
                </a:hlinkClick>
              </a:rPr>
              <a:t>Careers in the Curriculum Modelling Tool Guide</a:t>
            </a:r>
            <a:endParaRPr lang="en-US" sz="1200" b="1" dirty="0">
              <a:cs typeface="Calibri"/>
            </a:endParaRPr>
          </a:p>
          <a:p>
            <a:pPr marL="0" lvl="1"/>
            <a:endParaRPr lang="en-US" sz="1200" b="1" dirty="0">
              <a:cs typeface="Calibri"/>
            </a:endParaRPr>
          </a:p>
          <a:p>
            <a:pPr marL="0" lvl="1"/>
            <a:r>
              <a:rPr lang="en-US" sz="1200" b="1" dirty="0">
                <a:hlinkClick r:id="rId6"/>
              </a:rPr>
              <a:t>Careers in the Curriculum Modelling Tool Webinar</a:t>
            </a:r>
            <a:r>
              <a:rPr lang="en-US" sz="1200" dirty="0">
                <a:hlinkClick r:id="rId6"/>
              </a:rPr>
              <a:t> </a:t>
            </a:r>
            <a:endParaRPr lang="en-US" sz="1200" dirty="0">
              <a:hlinkClick r:id="rId7"/>
            </a:endParaRPr>
          </a:p>
          <a:p>
            <a:pPr marL="0" lvl="1"/>
            <a:endParaRPr lang="en-US" sz="1200" dirty="0">
              <a:hlinkClick r:id="rId7"/>
            </a:endParaRPr>
          </a:p>
          <a:p>
            <a:pPr marL="0" lvl="1"/>
            <a:r>
              <a:rPr lang="en-US" sz="1200" b="1" dirty="0">
                <a:hlinkClick r:id="rId7"/>
              </a:rPr>
              <a:t>Gatsby Benchmark 4 Toolkit</a:t>
            </a:r>
            <a:endParaRPr lang="en-US" sz="1200" b="1" dirty="0"/>
          </a:p>
          <a:p>
            <a:pPr marL="0" lvl="1"/>
            <a:endParaRPr lang="en-US" sz="1200" b="1" dirty="0">
              <a:cs typeface="Calibri" panose="020F0502020204030204"/>
            </a:endParaRPr>
          </a:p>
          <a:p>
            <a:pPr marL="0" lvl="1"/>
            <a:r>
              <a:rPr lang="en-US" sz="1200" b="1" dirty="0">
                <a:hlinkClick r:id="rId8"/>
              </a:rPr>
              <a:t>Resource Directory, BM4</a:t>
            </a:r>
            <a:r>
              <a:rPr lang="en-US" sz="1200" dirty="0"/>
              <a:t> – this can be filtered to Key Stage and resource type e.g., lesson plans, presentations etc. </a:t>
            </a:r>
          </a:p>
        </p:txBody>
      </p:sp>
      <p:sp>
        <p:nvSpPr>
          <p:cNvPr id="15" name="TextBox 14">
            <a:extLst>
              <a:ext uri="{FF2B5EF4-FFF2-40B4-BE49-F238E27FC236}">
                <a16:creationId xmlns:a16="http://schemas.microsoft.com/office/drawing/2014/main" id="{E2C87A5A-89AA-4632-8A45-2D8C8A12F50B}"/>
              </a:ext>
            </a:extLst>
          </p:cNvPr>
          <p:cNvSpPr txBox="1"/>
          <p:nvPr/>
        </p:nvSpPr>
        <p:spPr>
          <a:xfrm>
            <a:off x="1040038" y="3473426"/>
            <a:ext cx="6062479" cy="3323987"/>
          </a:xfrm>
          <a:prstGeom prst="rect">
            <a:avLst/>
          </a:prstGeom>
          <a:ln w="28575">
            <a:noFill/>
            <a:prstDash val="lgDashDot"/>
          </a:ln>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lvl="1" algn="ctr"/>
            <a:r>
              <a:rPr lang="en-US" b="1" dirty="0" err="1">
                <a:solidFill>
                  <a:srgbClr val="00A8A8"/>
                </a:solidFill>
              </a:rPr>
              <a:t>Labour</a:t>
            </a:r>
            <a:r>
              <a:rPr lang="en-US" b="1" dirty="0">
                <a:solidFill>
                  <a:srgbClr val="00A8A8"/>
                </a:solidFill>
              </a:rPr>
              <a:t> Market Information to Support </a:t>
            </a:r>
          </a:p>
          <a:p>
            <a:pPr lvl="1" algn="ctr"/>
            <a:r>
              <a:rPr lang="en-US" b="1" dirty="0">
                <a:solidFill>
                  <a:srgbClr val="00A8A8"/>
                </a:solidFill>
              </a:rPr>
              <a:t>Curriculum Learning</a:t>
            </a:r>
          </a:p>
          <a:p>
            <a:pPr lvl="1"/>
            <a:endParaRPr lang="en-US" sz="1200" b="1" dirty="0">
              <a:solidFill>
                <a:srgbClr val="00A8A8"/>
              </a:solidFill>
              <a:cs typeface="Calibri"/>
            </a:endParaRPr>
          </a:p>
          <a:p>
            <a:r>
              <a:rPr lang="en-GB" sz="1200" b="1" dirty="0">
                <a:hlinkClick r:id="rId9"/>
              </a:rPr>
              <a:t>Growth Platform,  LCR Growth Sectors</a:t>
            </a:r>
            <a:endParaRPr lang="en-GB" sz="1200" b="1" dirty="0"/>
          </a:p>
          <a:p>
            <a:endParaRPr lang="en-GB" sz="1200" b="1" dirty="0">
              <a:cs typeface="Calibri" panose="020F0502020204030204"/>
            </a:endParaRPr>
          </a:p>
          <a:p>
            <a:r>
              <a:rPr lang="en-GB" sz="1200" b="1" dirty="0">
                <a:hlinkClick r:id="rId10"/>
              </a:rPr>
              <a:t>Ask About Apprenticeships</a:t>
            </a:r>
            <a:r>
              <a:rPr lang="en-GB" sz="1200" dirty="0">
                <a:hlinkClick r:id="rId10"/>
              </a:rPr>
              <a:t> </a:t>
            </a:r>
            <a:r>
              <a:rPr lang="en-GB" sz="1200" dirty="0"/>
              <a:t>offer a wide range of face to face and virtual support for students, teachers and parents/carers, fully funded by the National Apprenticeship Service.</a:t>
            </a:r>
          </a:p>
          <a:p>
            <a:endParaRPr lang="en-GB" sz="1200" dirty="0">
              <a:cs typeface="Calibri" panose="020F0502020204030204"/>
            </a:endParaRPr>
          </a:p>
          <a:p>
            <a:r>
              <a:rPr lang="en-GB" sz="1200" b="1" dirty="0">
                <a:hlinkClick r:id="rId11"/>
              </a:rPr>
              <a:t>Careerometer widget</a:t>
            </a:r>
            <a:r>
              <a:rPr lang="en-GB" sz="1200" dirty="0"/>
              <a:t> uses LMI to help students explore and compare key information about occupations. </a:t>
            </a:r>
          </a:p>
          <a:p>
            <a:endParaRPr lang="en-GB" sz="1200" dirty="0">
              <a:cs typeface="Calibri"/>
            </a:endParaRPr>
          </a:p>
          <a:p>
            <a:r>
              <a:rPr lang="en-GB" sz="1200" b="1" dirty="0">
                <a:hlinkClick r:id="rId12"/>
              </a:rPr>
              <a:t>Icould</a:t>
            </a:r>
            <a:r>
              <a:rPr lang="en-GB" sz="1200" dirty="0"/>
              <a:t> allows you to search for careers by curriculum subject. Each subject has careers videos from real people linking their career to curriculum subjects. You will also find LMI below each video relating to job types, including salary, weekly hours, employment by region, future employment and gender balance. </a:t>
            </a:r>
            <a:endParaRPr lang="en-US" sz="1200" b="1" dirty="0">
              <a:solidFill>
                <a:srgbClr val="00A8A8"/>
              </a:solidFill>
            </a:endParaRPr>
          </a:p>
          <a:p>
            <a:r>
              <a:rPr lang="en-US" sz="1200" b="1" dirty="0">
                <a:hlinkClick r:id="rId13"/>
              </a:rPr>
              <a:t>Guidance on how to use LMI to help make career decisions</a:t>
            </a:r>
            <a:endParaRPr lang="en-GB" sz="1200" b="1" dirty="0"/>
          </a:p>
        </p:txBody>
      </p:sp>
      <p:sp>
        <p:nvSpPr>
          <p:cNvPr id="17" name="TextBox 16">
            <a:extLst>
              <a:ext uri="{FF2B5EF4-FFF2-40B4-BE49-F238E27FC236}">
                <a16:creationId xmlns:a16="http://schemas.microsoft.com/office/drawing/2014/main" id="{0CDE8D78-9845-4AD2-B703-17786E9F60CC}"/>
              </a:ext>
            </a:extLst>
          </p:cNvPr>
          <p:cNvSpPr txBox="1"/>
          <p:nvPr/>
        </p:nvSpPr>
        <p:spPr>
          <a:xfrm>
            <a:off x="7387272" y="1512693"/>
            <a:ext cx="4565379" cy="3693319"/>
          </a:xfrm>
          <a:prstGeom prst="rect">
            <a:avLst/>
          </a:prstGeom>
          <a:ln w="28575">
            <a:noFill/>
            <a:prstDash val="lgDashDot"/>
          </a:ln>
          <a:effectLst/>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marL="0" lvl="1" algn="ctr"/>
            <a:r>
              <a:rPr lang="en-US" b="1" dirty="0">
                <a:solidFill>
                  <a:srgbClr val="00A8A8"/>
                </a:solidFill>
              </a:rPr>
              <a:t>Subject Specific Resources</a:t>
            </a:r>
          </a:p>
          <a:p>
            <a:pPr marL="0" lvl="1"/>
            <a:endParaRPr lang="en-US" sz="1200" b="1" dirty="0">
              <a:solidFill>
                <a:srgbClr val="0070C0"/>
              </a:solidFill>
              <a:cs typeface="Calibri"/>
              <a:hlinkClick r:id="rId14" invalidUrl="http://">
                <a:extLst>
                  <a:ext uri="{A12FA001-AC4F-418D-AE19-62706E023703}">
                    <ahyp:hlinkClr xmlns:ahyp="http://schemas.microsoft.com/office/drawing/2018/hyperlinkcolor" val="tx"/>
                  </a:ext>
                </a:extLst>
              </a:hlinkClick>
            </a:endParaRPr>
          </a:p>
          <a:p>
            <a:pPr lvl="1"/>
            <a:r>
              <a:rPr lang="en-GB" sz="1200" b="1" dirty="0">
                <a:solidFill>
                  <a:srgbClr val="0070C0"/>
                </a:solidFill>
                <a:hlinkClick r:id="rId15">
                  <a:extLst>
                    <a:ext uri="{A12FA001-AC4F-418D-AE19-62706E023703}">
                      <ahyp:hlinkClr xmlns:ahyp="http://schemas.microsoft.com/office/drawing/2018/hyperlinkcolor" val="tx"/>
                    </a:ext>
                  </a:extLst>
                </a:hlinkClick>
              </a:rPr>
              <a:t>Art and Des</a:t>
            </a:r>
            <a:r>
              <a:rPr lang="en-GB" sz="1200" b="1" u="sng" dirty="0" err="1">
                <a:solidFill>
                  <a:srgbClr val="0070C0"/>
                </a:solidFill>
              </a:rPr>
              <a:t>ign</a:t>
            </a:r>
            <a:r>
              <a:rPr lang="en-GB" sz="1200" b="1" u="sng" dirty="0">
                <a:solidFill>
                  <a:srgbClr val="0070C0"/>
                </a:solidFill>
              </a:rPr>
              <a:t> </a:t>
            </a:r>
            <a:r>
              <a:rPr lang="en-GB" sz="1200" b="1" dirty="0">
                <a:solidFill>
                  <a:srgbClr val="0070C0"/>
                </a:solidFill>
              </a:rPr>
              <a:t>                             </a:t>
            </a:r>
            <a:r>
              <a:rPr lang="en-GB" sz="1200" b="1" dirty="0">
                <a:solidFill>
                  <a:srgbClr val="0070C0"/>
                </a:solidFill>
                <a:hlinkClick r:id="rId16">
                  <a:extLst>
                    <a:ext uri="{A12FA001-AC4F-418D-AE19-62706E023703}">
                      <ahyp:hlinkClr xmlns:ahyp="http://schemas.microsoft.com/office/drawing/2018/hyperlinkcolor" val="tx"/>
                    </a:ext>
                  </a:extLst>
                </a:hlinkClick>
              </a:rPr>
              <a:t>Business and Economics</a:t>
            </a:r>
            <a:endParaRPr lang="en-GB" sz="1200" b="1" dirty="0">
              <a:solidFill>
                <a:srgbClr val="0070C0"/>
              </a:solidFill>
              <a:cs typeface="Calibri"/>
            </a:endParaRPr>
          </a:p>
          <a:p>
            <a:pPr lvl="1"/>
            <a:endParaRPr lang="en-GB" sz="1200" b="1" dirty="0">
              <a:solidFill>
                <a:srgbClr val="0070C0"/>
              </a:solidFill>
              <a:cs typeface="Calibri"/>
            </a:endParaRPr>
          </a:p>
          <a:p>
            <a:pPr lvl="1"/>
            <a:r>
              <a:rPr lang="en-GB" sz="1200" b="1" dirty="0">
                <a:solidFill>
                  <a:srgbClr val="0070C0"/>
                </a:solidFill>
                <a:hlinkClick r:id="rId17">
                  <a:extLst>
                    <a:ext uri="{A12FA001-AC4F-418D-AE19-62706E023703}">
                      <ahyp:hlinkClr xmlns:ahyp="http://schemas.microsoft.com/office/drawing/2018/hyperlinkcolor" val="tx"/>
                    </a:ext>
                  </a:extLst>
                </a:hlinkClick>
              </a:rPr>
              <a:t>Computer Science/D</a:t>
            </a:r>
            <a:r>
              <a:rPr lang="en-GB" sz="1200" b="1" u="sng" dirty="0" err="1">
                <a:solidFill>
                  <a:srgbClr val="0070C0"/>
                </a:solidFill>
              </a:rPr>
              <a:t>igital</a:t>
            </a:r>
            <a:r>
              <a:rPr lang="en-GB" sz="1200" b="1" dirty="0">
                <a:solidFill>
                  <a:srgbClr val="0070C0"/>
                </a:solidFill>
              </a:rPr>
              <a:t>          </a:t>
            </a:r>
            <a:r>
              <a:rPr lang="en-GB" sz="1200" b="1" dirty="0">
                <a:solidFill>
                  <a:srgbClr val="0070C0"/>
                </a:solidFill>
                <a:hlinkClick r:id="rId18">
                  <a:extLst>
                    <a:ext uri="{A12FA001-AC4F-418D-AE19-62706E023703}">
                      <ahyp:hlinkClr xmlns:ahyp="http://schemas.microsoft.com/office/drawing/2018/hyperlinkcolor" val="tx"/>
                    </a:ext>
                  </a:extLst>
                </a:hlinkClick>
              </a:rPr>
              <a:t>English</a:t>
            </a:r>
            <a:endParaRPr lang="en-GB" sz="1200" b="1" dirty="0">
              <a:solidFill>
                <a:srgbClr val="0070C0"/>
              </a:solidFill>
              <a:cs typeface="Calibri"/>
            </a:endParaRPr>
          </a:p>
          <a:p>
            <a:pPr lvl="1"/>
            <a:endParaRPr lang="en-GB" sz="1200" b="1" dirty="0">
              <a:solidFill>
                <a:srgbClr val="0070C0"/>
              </a:solidFill>
              <a:cs typeface="Calibri"/>
            </a:endParaRPr>
          </a:p>
          <a:p>
            <a:pPr lvl="1"/>
            <a:r>
              <a:rPr lang="en-GB" sz="1200" b="1" dirty="0">
                <a:solidFill>
                  <a:srgbClr val="0070C0"/>
                </a:solidFill>
                <a:hlinkClick r:id="rId19">
                  <a:extLst>
                    <a:ext uri="{A12FA001-AC4F-418D-AE19-62706E023703}">
                      <ahyp:hlinkClr xmlns:ahyp="http://schemas.microsoft.com/office/drawing/2018/hyperlinkcolor" val="tx"/>
                    </a:ext>
                  </a:extLst>
                </a:hlinkClick>
              </a:rPr>
              <a:t>Food Technolog</a:t>
            </a:r>
            <a:r>
              <a:rPr lang="en-GB" sz="1200" b="1" u="sng" dirty="0">
                <a:solidFill>
                  <a:srgbClr val="0070C0"/>
                </a:solidFill>
              </a:rPr>
              <a:t>y</a:t>
            </a:r>
            <a:r>
              <a:rPr lang="en-GB" sz="1200" b="1" dirty="0">
                <a:solidFill>
                  <a:srgbClr val="0070C0"/>
                </a:solidFill>
              </a:rPr>
              <a:t>                          </a:t>
            </a:r>
            <a:r>
              <a:rPr lang="en-GB" sz="1200" b="1" dirty="0">
                <a:solidFill>
                  <a:srgbClr val="0070C0"/>
                </a:solidFill>
                <a:hlinkClick r:id="rId20">
                  <a:extLst>
                    <a:ext uri="{A12FA001-AC4F-418D-AE19-62706E023703}">
                      <ahyp:hlinkClr xmlns:ahyp="http://schemas.microsoft.com/office/drawing/2018/hyperlinkcolor" val="tx"/>
                    </a:ext>
                  </a:extLst>
                </a:hlinkClick>
              </a:rPr>
              <a:t>Geography</a:t>
            </a:r>
            <a:endParaRPr lang="en-GB" sz="1200" b="1" dirty="0">
              <a:solidFill>
                <a:srgbClr val="0070C0"/>
              </a:solidFill>
              <a:cs typeface="Calibri"/>
            </a:endParaRPr>
          </a:p>
          <a:p>
            <a:pPr lvl="1"/>
            <a:endParaRPr lang="en-GB" sz="1200" b="1" dirty="0">
              <a:solidFill>
                <a:srgbClr val="0070C0"/>
              </a:solidFill>
              <a:cs typeface="Calibri"/>
            </a:endParaRPr>
          </a:p>
          <a:p>
            <a:pPr lvl="1"/>
            <a:r>
              <a:rPr lang="en-GB" sz="1200" b="1" dirty="0">
                <a:solidFill>
                  <a:srgbClr val="0070C0"/>
                </a:solidFill>
                <a:hlinkClick r:id="rId21">
                  <a:extLst>
                    <a:ext uri="{A12FA001-AC4F-418D-AE19-62706E023703}">
                      <ahyp:hlinkClr xmlns:ahyp="http://schemas.microsoft.com/office/drawing/2018/hyperlinkcolor" val="tx"/>
                    </a:ext>
                  </a:extLst>
                </a:hlinkClick>
              </a:rPr>
              <a:t>Health and Social </a:t>
            </a:r>
            <a:r>
              <a:rPr lang="en-GB" sz="1200" b="1" u="sng" dirty="0">
                <a:solidFill>
                  <a:srgbClr val="0070C0"/>
                </a:solidFill>
              </a:rPr>
              <a:t>Care</a:t>
            </a:r>
            <a:r>
              <a:rPr lang="en-GB" sz="1200" b="1" dirty="0">
                <a:solidFill>
                  <a:srgbClr val="0070C0"/>
                </a:solidFill>
              </a:rPr>
              <a:t>                </a:t>
            </a:r>
            <a:r>
              <a:rPr lang="en-GB" sz="1200" b="1" dirty="0">
                <a:solidFill>
                  <a:srgbClr val="0070C0"/>
                </a:solidFill>
                <a:hlinkClick r:id="rId22">
                  <a:extLst>
                    <a:ext uri="{A12FA001-AC4F-418D-AE19-62706E023703}">
                      <ahyp:hlinkClr xmlns:ahyp="http://schemas.microsoft.com/office/drawing/2018/hyperlinkcolor" val="tx"/>
                    </a:ext>
                  </a:extLst>
                </a:hlinkClick>
              </a:rPr>
              <a:t>History</a:t>
            </a:r>
            <a:endParaRPr lang="en-GB" sz="1200" b="1" dirty="0">
              <a:solidFill>
                <a:srgbClr val="0070C0"/>
              </a:solidFill>
              <a:cs typeface="Calibri"/>
            </a:endParaRPr>
          </a:p>
          <a:p>
            <a:pPr lvl="1"/>
            <a:endParaRPr lang="en-GB" sz="1200" b="1" dirty="0">
              <a:solidFill>
                <a:srgbClr val="0070C0"/>
              </a:solidFill>
              <a:cs typeface="Calibri"/>
            </a:endParaRPr>
          </a:p>
          <a:p>
            <a:pPr lvl="1"/>
            <a:r>
              <a:rPr lang="en-GB" sz="1200" b="1" dirty="0">
                <a:solidFill>
                  <a:srgbClr val="0070C0"/>
                </a:solidFill>
                <a:hlinkClick r:id="rId23">
                  <a:extLst>
                    <a:ext uri="{A12FA001-AC4F-418D-AE19-62706E023703}">
                      <ahyp:hlinkClr xmlns:ahyp="http://schemas.microsoft.com/office/drawing/2018/hyperlinkcolor" val="tx"/>
                    </a:ext>
                  </a:extLst>
                </a:hlinkClick>
              </a:rPr>
              <a:t>Maths</a:t>
            </a:r>
            <a:r>
              <a:rPr lang="en-GB" sz="1200" b="1" dirty="0">
                <a:solidFill>
                  <a:srgbClr val="0070C0"/>
                </a:solidFill>
              </a:rPr>
              <a:t>                                             </a:t>
            </a:r>
            <a:r>
              <a:rPr lang="en-GB" sz="1200" b="1" dirty="0">
                <a:solidFill>
                  <a:srgbClr val="0070C0"/>
                </a:solidFill>
                <a:hlinkClick r:id="rId24">
                  <a:extLst>
                    <a:ext uri="{A12FA001-AC4F-418D-AE19-62706E023703}">
                      <ahyp:hlinkClr xmlns:ahyp="http://schemas.microsoft.com/office/drawing/2018/hyperlinkcolor" val="tx"/>
                    </a:ext>
                  </a:extLst>
                </a:hlinkClick>
              </a:rPr>
              <a:t>Media/Film Studies</a:t>
            </a:r>
            <a:endParaRPr lang="en-GB" sz="1200" b="1" dirty="0">
              <a:solidFill>
                <a:srgbClr val="0070C0"/>
              </a:solidFill>
              <a:cs typeface="Calibri"/>
            </a:endParaRPr>
          </a:p>
          <a:p>
            <a:pPr lvl="1"/>
            <a:endParaRPr lang="en-GB" sz="1200" b="1" dirty="0">
              <a:solidFill>
                <a:srgbClr val="0070C0"/>
              </a:solidFill>
              <a:cs typeface="Calibri"/>
            </a:endParaRPr>
          </a:p>
          <a:p>
            <a:pPr lvl="1"/>
            <a:r>
              <a:rPr lang="en-GB" sz="1200" b="1" dirty="0">
                <a:solidFill>
                  <a:srgbClr val="0070C0"/>
                </a:solidFill>
                <a:hlinkClick r:id="rId25">
                  <a:extLst>
                    <a:ext uri="{A12FA001-AC4F-418D-AE19-62706E023703}">
                      <ahyp:hlinkClr xmlns:ahyp="http://schemas.microsoft.com/office/drawing/2018/hyperlinkcolor" val="tx"/>
                    </a:ext>
                  </a:extLst>
                </a:hlinkClick>
              </a:rPr>
              <a:t>Modern Languag</a:t>
            </a:r>
            <a:r>
              <a:rPr lang="en-GB" sz="1200" b="1" u="sng" dirty="0">
                <a:solidFill>
                  <a:srgbClr val="0070C0"/>
                </a:solidFill>
              </a:rPr>
              <a:t>es</a:t>
            </a:r>
            <a:r>
              <a:rPr lang="en-GB" sz="1200" b="1" dirty="0">
                <a:solidFill>
                  <a:srgbClr val="0070C0"/>
                </a:solidFill>
              </a:rPr>
              <a:t>                      </a:t>
            </a:r>
            <a:r>
              <a:rPr lang="en-GB" sz="1200" b="1" dirty="0">
                <a:solidFill>
                  <a:srgbClr val="0070C0"/>
                </a:solidFill>
                <a:hlinkClick r:id="rId26">
                  <a:extLst>
                    <a:ext uri="{A12FA001-AC4F-418D-AE19-62706E023703}">
                      <ahyp:hlinkClr xmlns:ahyp="http://schemas.microsoft.com/office/drawing/2018/hyperlinkcolor" val="tx"/>
                    </a:ext>
                  </a:extLst>
                </a:hlinkClick>
              </a:rPr>
              <a:t>Music</a:t>
            </a:r>
            <a:endParaRPr lang="en-GB" sz="1200" b="1" dirty="0">
              <a:solidFill>
                <a:srgbClr val="0070C0"/>
              </a:solidFill>
              <a:cs typeface="Calibri"/>
            </a:endParaRPr>
          </a:p>
          <a:p>
            <a:pPr lvl="1"/>
            <a:endParaRPr lang="en-GB" sz="1200" b="1" dirty="0">
              <a:solidFill>
                <a:srgbClr val="0070C0"/>
              </a:solidFill>
              <a:cs typeface="Calibri"/>
            </a:endParaRPr>
          </a:p>
          <a:p>
            <a:pPr lvl="1"/>
            <a:r>
              <a:rPr lang="en-GB" sz="1200" b="1" dirty="0">
                <a:solidFill>
                  <a:srgbClr val="0070C0"/>
                </a:solidFill>
                <a:hlinkClick r:id="rId27">
                  <a:extLst>
                    <a:ext uri="{A12FA001-AC4F-418D-AE19-62706E023703}">
                      <ahyp:hlinkClr xmlns:ahyp="http://schemas.microsoft.com/office/drawing/2018/hyperlinkcolor" val="tx"/>
                    </a:ext>
                  </a:extLst>
                </a:hlinkClick>
              </a:rPr>
              <a:t>PE</a:t>
            </a:r>
            <a:r>
              <a:rPr lang="en-GB" sz="1200" b="1" dirty="0">
                <a:solidFill>
                  <a:srgbClr val="0070C0"/>
                </a:solidFill>
              </a:rPr>
              <a:t>                                                    </a:t>
            </a:r>
            <a:r>
              <a:rPr lang="en-GB" sz="1200" b="1" dirty="0">
                <a:solidFill>
                  <a:srgbClr val="0070C0"/>
                </a:solidFill>
                <a:hlinkClick r:id="rId28">
                  <a:extLst>
                    <a:ext uri="{A12FA001-AC4F-418D-AE19-62706E023703}">
                      <ahyp:hlinkClr xmlns:ahyp="http://schemas.microsoft.com/office/drawing/2018/hyperlinkcolor" val="tx"/>
                    </a:ext>
                  </a:extLst>
                </a:hlinkClick>
              </a:rPr>
              <a:t>Performing Arts</a:t>
            </a:r>
            <a:endParaRPr lang="en-GB" sz="1200" b="1" dirty="0">
              <a:solidFill>
                <a:srgbClr val="0070C0"/>
              </a:solidFill>
              <a:cs typeface="Calibri"/>
            </a:endParaRPr>
          </a:p>
          <a:p>
            <a:pPr lvl="1"/>
            <a:endParaRPr lang="en-GB" sz="1200" b="1" dirty="0">
              <a:solidFill>
                <a:srgbClr val="0070C0"/>
              </a:solidFill>
              <a:cs typeface="Calibri"/>
            </a:endParaRPr>
          </a:p>
          <a:p>
            <a:pPr lvl="1"/>
            <a:r>
              <a:rPr lang="en-GB" sz="1200" b="1" dirty="0">
                <a:solidFill>
                  <a:srgbClr val="0070C0"/>
                </a:solidFill>
                <a:hlinkClick r:id="rId29">
                  <a:extLst>
                    <a:ext uri="{A12FA001-AC4F-418D-AE19-62706E023703}">
                      <ahyp:hlinkClr xmlns:ahyp="http://schemas.microsoft.com/office/drawing/2018/hyperlinkcolor" val="tx"/>
                    </a:ext>
                  </a:extLst>
                </a:hlinkClick>
              </a:rPr>
              <a:t>Psycholog</a:t>
            </a:r>
            <a:r>
              <a:rPr lang="en-GB" sz="1200" b="1" u="sng" dirty="0">
                <a:solidFill>
                  <a:srgbClr val="0070C0"/>
                </a:solidFill>
              </a:rPr>
              <a:t>y </a:t>
            </a:r>
            <a:r>
              <a:rPr lang="en-GB" sz="1200" b="1" dirty="0">
                <a:solidFill>
                  <a:srgbClr val="0070C0"/>
                </a:solidFill>
              </a:rPr>
              <a:t>                                   </a:t>
            </a:r>
            <a:r>
              <a:rPr lang="en-GB" sz="1200" b="1" dirty="0">
                <a:solidFill>
                  <a:srgbClr val="0070C0"/>
                </a:solidFill>
                <a:hlinkClick r:id="rId30">
                  <a:extLst>
                    <a:ext uri="{A12FA001-AC4F-418D-AE19-62706E023703}">
                      <ahyp:hlinkClr xmlns:ahyp="http://schemas.microsoft.com/office/drawing/2018/hyperlinkcolor" val="tx"/>
                    </a:ext>
                  </a:extLst>
                </a:hlinkClick>
              </a:rPr>
              <a:t>Religious Studies</a:t>
            </a:r>
            <a:endParaRPr lang="en-GB" sz="1200" b="1" dirty="0">
              <a:solidFill>
                <a:srgbClr val="0070C0"/>
              </a:solidFill>
              <a:cs typeface="Calibri"/>
            </a:endParaRPr>
          </a:p>
          <a:p>
            <a:pPr lvl="1"/>
            <a:endParaRPr lang="en-GB" sz="1200" b="1" dirty="0">
              <a:solidFill>
                <a:srgbClr val="0070C0"/>
              </a:solidFill>
              <a:cs typeface="Calibri"/>
            </a:endParaRPr>
          </a:p>
          <a:p>
            <a:pPr lvl="1"/>
            <a:r>
              <a:rPr lang="en-GB" sz="1200" b="1" dirty="0">
                <a:solidFill>
                  <a:srgbClr val="0070C0"/>
                </a:solidFill>
                <a:hlinkClick r:id="rId31">
                  <a:extLst>
                    <a:ext uri="{A12FA001-AC4F-418D-AE19-62706E023703}">
                      <ahyp:hlinkClr xmlns:ahyp="http://schemas.microsoft.com/office/drawing/2018/hyperlinkcolor" val="tx"/>
                    </a:ext>
                  </a:extLst>
                </a:hlinkClick>
              </a:rPr>
              <a:t>Science</a:t>
            </a:r>
            <a:endParaRPr lang="en-GB" b="1" dirty="0">
              <a:solidFill>
                <a:srgbClr val="0070C0"/>
              </a:solidFill>
            </a:endParaRPr>
          </a:p>
        </p:txBody>
      </p:sp>
      <p:pic>
        <p:nvPicPr>
          <p:cNvPr id="7" name="Picture 6" descr="A close up of a logo&#10;&#10;Description automatically generated">
            <a:extLst>
              <a:ext uri="{FF2B5EF4-FFF2-40B4-BE49-F238E27FC236}">
                <a16:creationId xmlns:a16="http://schemas.microsoft.com/office/drawing/2014/main" id="{4C48888D-DA6C-49AF-A12F-C14671A77D7D}"/>
              </a:ext>
            </a:extLst>
          </p:cNvPr>
          <p:cNvPicPr>
            <a:picLocks noChangeAspect="1"/>
          </p:cNvPicPr>
          <p:nvPr/>
        </p:nvPicPr>
        <p:blipFill rotWithShape="1">
          <a:blip r:embed="rId32">
            <a:extLst>
              <a:ext uri="{28A0092B-C50C-407E-A947-70E740481C1C}">
                <a14:useLocalDpi xmlns:a14="http://schemas.microsoft.com/office/drawing/2010/main" val="0"/>
              </a:ext>
            </a:extLst>
          </a:blip>
          <a:srcRect b="6826"/>
          <a:stretch/>
        </p:blipFill>
        <p:spPr>
          <a:xfrm>
            <a:off x="10613501" y="87439"/>
            <a:ext cx="1339150" cy="1244859"/>
          </a:xfrm>
          <a:prstGeom prst="rect">
            <a:avLst/>
          </a:prstGeom>
        </p:spPr>
      </p:pic>
      <p:sp>
        <p:nvSpPr>
          <p:cNvPr id="8" name="TextBox 7">
            <a:extLst>
              <a:ext uri="{FF2B5EF4-FFF2-40B4-BE49-F238E27FC236}">
                <a16:creationId xmlns:a16="http://schemas.microsoft.com/office/drawing/2014/main" id="{05D35A07-0481-40AC-870F-2E2F6F52EE11}"/>
              </a:ext>
            </a:extLst>
          </p:cNvPr>
          <p:cNvSpPr txBox="1"/>
          <p:nvPr/>
        </p:nvSpPr>
        <p:spPr>
          <a:xfrm>
            <a:off x="7319603" y="5501626"/>
            <a:ext cx="4700716" cy="923330"/>
          </a:xfrm>
          <a:prstGeom prst="rect">
            <a:avLst/>
          </a:prstGeom>
          <a:ln w="28575">
            <a:noFill/>
            <a:prstDash val="lgDashDot"/>
          </a:ln>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lvl="1"/>
            <a:r>
              <a:rPr lang="en-US" b="1" dirty="0">
                <a:solidFill>
                  <a:srgbClr val="00A8A8"/>
                </a:solidFill>
              </a:rPr>
              <a:t>For more resources, including sector specific materials, visit the LCR Careers Hub </a:t>
            </a:r>
            <a:r>
              <a:rPr lang="en-US" b="1" dirty="0">
                <a:solidFill>
                  <a:srgbClr val="00A8A8"/>
                </a:solidFill>
                <a:hlinkClick r:id="rId33"/>
              </a:rPr>
              <a:t>website</a:t>
            </a:r>
            <a:r>
              <a:rPr lang="en-US" b="1" dirty="0">
                <a:solidFill>
                  <a:srgbClr val="00A8A8"/>
                </a:solidFill>
                <a:ea typeface="+mn-lt"/>
                <a:cs typeface="+mn-lt"/>
              </a:rPr>
              <a:t> </a:t>
            </a:r>
            <a:endParaRPr lang="en-US" dirty="0">
              <a:cs typeface="Calibri"/>
            </a:endParaRPr>
          </a:p>
        </p:txBody>
      </p:sp>
    </p:spTree>
    <p:extLst>
      <p:ext uri="{BB962C8B-B14F-4D97-AF65-F5344CB8AC3E}">
        <p14:creationId xmlns:p14="http://schemas.microsoft.com/office/powerpoint/2010/main" val="3830233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439</TotalTime>
  <Words>898</Words>
  <Application>Microsoft Office PowerPoint</Application>
  <PresentationFormat>Widescreen</PresentationFormat>
  <Paragraphs>66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Lesleyann Craig</dc:creator>
  <cp:lastModifiedBy>Lesleyann Craig</cp:lastModifiedBy>
  <cp:revision>104</cp:revision>
  <dcterms:created xsi:type="dcterms:W3CDTF">2020-12-21T13:53:59Z</dcterms:created>
  <dcterms:modified xsi:type="dcterms:W3CDTF">2022-02-14T15:23:25Z</dcterms:modified>
</cp:coreProperties>
</file>