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1" r:id="rId1"/>
  </p:sldMasterIdLst>
  <p:notesMasterIdLst>
    <p:notesMasterId r:id="rId19"/>
  </p:notesMasterIdLst>
  <p:handoutMasterIdLst>
    <p:handoutMasterId r:id="rId20"/>
  </p:handoutMasterIdLst>
  <p:sldIdLst>
    <p:sldId id="256" r:id="rId2"/>
    <p:sldId id="259" r:id="rId3"/>
    <p:sldId id="261" r:id="rId4"/>
    <p:sldId id="262" r:id="rId5"/>
    <p:sldId id="260" r:id="rId6"/>
    <p:sldId id="264" r:id="rId7"/>
    <p:sldId id="258" r:id="rId8"/>
    <p:sldId id="265" r:id="rId9"/>
    <p:sldId id="266" r:id="rId10"/>
    <p:sldId id="396" r:id="rId11"/>
    <p:sldId id="267" r:id="rId12"/>
    <p:sldId id="268" r:id="rId13"/>
    <p:sldId id="271" r:id="rId14"/>
    <p:sldId id="272" r:id="rId15"/>
    <p:sldId id="390" r:id="rId16"/>
    <p:sldId id="391" r:id="rId17"/>
    <p:sldId id="257" r:id="rId18"/>
  </p:sldIdLst>
  <p:sldSz cx="12192000" cy="6858000"/>
  <p:notesSz cx="6797675" cy="9926638"/>
  <p:embeddedFontLst>
    <p:embeddedFont>
      <p:font typeface="Calibri" panose="020F0502020204030204" pitchFamily="34" charset="0"/>
      <p:regular r:id="rId21"/>
      <p:bold r:id="rId22"/>
      <p:italic r:id="rId23"/>
      <p:boldItalic r:id="rId24"/>
    </p:embeddedFont>
    <p:embeddedFont>
      <p:font typeface="Calibri Light" panose="020F0302020204030204" pitchFamily="34" charset="0"/>
      <p:regular r:id="rId25"/>
      <p:italic r:id="rId26"/>
    </p:embeddedFont>
    <p:embeddedFont>
      <p:font typeface="Oswald" panose="020B0604020202020204" charset="0"/>
      <p:regular r:id="rId27"/>
      <p:bold r:id="rId28"/>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65AAF"/>
    <a:srgbClr val="DFD0F4"/>
    <a:srgbClr val="BD9DCF"/>
    <a:srgbClr val="815EA1"/>
    <a:srgbClr val="C3B2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6" autoAdjust="0"/>
    <p:restoredTop sz="76324" autoAdjust="0"/>
  </p:normalViewPr>
  <p:slideViewPr>
    <p:cSldViewPr snapToGrid="0">
      <p:cViewPr varScale="1">
        <p:scale>
          <a:sx n="69" d="100"/>
          <a:sy n="69" d="100"/>
        </p:scale>
        <p:origin x="60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FF8FC242-8115-45B0-BA98-09DFFC28390F}" type="datetimeFigureOut">
              <a:rPr lang="en-GB" smtClean="0"/>
              <a:t>04/05/2022</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A599F69A-5116-4FB9-8085-FF93B7561A43}" type="slidenum">
              <a:rPr lang="en-GB" smtClean="0"/>
              <a:t>‹#›</a:t>
            </a:fld>
            <a:endParaRPr lang="en-GB"/>
          </a:p>
        </p:txBody>
      </p:sp>
    </p:spTree>
    <p:extLst>
      <p:ext uri="{BB962C8B-B14F-4D97-AF65-F5344CB8AC3E}">
        <p14:creationId xmlns:p14="http://schemas.microsoft.com/office/powerpoint/2010/main" val="12563650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784E86E2-5655-40BB-BD7D-9DD08DD01848}" type="datetimeFigureOut">
              <a:rPr lang="en-GB" smtClean="0"/>
              <a:t>04/05/2022</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8F22DF38-0E7D-4FD7-9FC8-F4B237EDBC13}" type="slidenum">
              <a:rPr lang="en-GB" smtClean="0"/>
              <a:t>‹#›</a:t>
            </a:fld>
            <a:endParaRPr lang="en-GB"/>
          </a:p>
        </p:txBody>
      </p:sp>
    </p:spTree>
    <p:extLst>
      <p:ext uri="{BB962C8B-B14F-4D97-AF65-F5344CB8AC3E}">
        <p14:creationId xmlns:p14="http://schemas.microsoft.com/office/powerpoint/2010/main" val="40298937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a:t>
            </a:r>
          </a:p>
        </p:txBody>
      </p:sp>
      <p:sp>
        <p:nvSpPr>
          <p:cNvPr id="4" name="Slide Number Placeholder 3"/>
          <p:cNvSpPr>
            <a:spLocks noGrp="1"/>
          </p:cNvSpPr>
          <p:nvPr>
            <p:ph type="sldNum" sz="quarter" idx="10"/>
          </p:nvPr>
        </p:nvSpPr>
        <p:spPr/>
        <p:txBody>
          <a:bodyPr/>
          <a:lstStyle/>
          <a:p>
            <a:fld id="{8F22DF38-0E7D-4FD7-9FC8-F4B237EDBC13}" type="slidenum">
              <a:rPr lang="en-GB" smtClean="0"/>
              <a:t>1</a:t>
            </a:fld>
            <a:endParaRPr lang="en-GB"/>
          </a:p>
        </p:txBody>
      </p:sp>
    </p:spTree>
    <p:extLst>
      <p:ext uri="{BB962C8B-B14F-4D97-AF65-F5344CB8AC3E}">
        <p14:creationId xmlns:p14="http://schemas.microsoft.com/office/powerpoint/2010/main" val="22113057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600" dirty="0"/>
              <a:t>If</a:t>
            </a:r>
            <a:r>
              <a:rPr lang="en-GB" sz="1600" baseline="0" dirty="0"/>
              <a:t> you achieve a T Level you will be graded either pass, merit, distinction or distinction*</a:t>
            </a:r>
            <a:endParaRPr lang="en-GB" sz="1600" dirty="0"/>
          </a:p>
        </p:txBody>
      </p:sp>
      <p:sp>
        <p:nvSpPr>
          <p:cNvPr id="4" name="Slide Number Placeholder 3"/>
          <p:cNvSpPr>
            <a:spLocks noGrp="1"/>
          </p:cNvSpPr>
          <p:nvPr>
            <p:ph type="sldNum" sz="quarter" idx="10"/>
          </p:nvPr>
        </p:nvSpPr>
        <p:spPr/>
        <p:txBody>
          <a:bodyPr/>
          <a:lstStyle/>
          <a:p>
            <a:fld id="{8F22DF38-0E7D-4FD7-9FC8-F4B237EDBC13}" type="slidenum">
              <a:rPr lang="en-GB" smtClean="0"/>
              <a:t>10</a:t>
            </a:fld>
            <a:endParaRPr lang="en-GB"/>
          </a:p>
        </p:txBody>
      </p:sp>
    </p:spTree>
    <p:extLst>
      <p:ext uri="{BB962C8B-B14F-4D97-AF65-F5344CB8AC3E}">
        <p14:creationId xmlns:p14="http://schemas.microsoft.com/office/powerpoint/2010/main" val="38182607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600" dirty="0"/>
              <a:t>A T</a:t>
            </a:r>
            <a:r>
              <a:rPr lang="en-GB" sz="1600" baseline="0" dirty="0"/>
              <a:t> level distinction* is equivalent to 3 A levels at A* and is recognised by universities in the same way</a:t>
            </a:r>
            <a:endParaRPr lang="en-GB" sz="1600" dirty="0"/>
          </a:p>
        </p:txBody>
      </p:sp>
      <p:sp>
        <p:nvSpPr>
          <p:cNvPr id="4" name="Slide Number Placeholder 3"/>
          <p:cNvSpPr>
            <a:spLocks noGrp="1"/>
          </p:cNvSpPr>
          <p:nvPr>
            <p:ph type="sldNum" sz="quarter" idx="10"/>
          </p:nvPr>
        </p:nvSpPr>
        <p:spPr/>
        <p:txBody>
          <a:bodyPr/>
          <a:lstStyle/>
          <a:p>
            <a:fld id="{8F22DF38-0E7D-4FD7-9FC8-F4B237EDBC13}" type="slidenum">
              <a:rPr lang="en-GB" smtClean="0"/>
              <a:t>11</a:t>
            </a:fld>
            <a:endParaRPr lang="en-GB"/>
          </a:p>
        </p:txBody>
      </p:sp>
    </p:spTree>
    <p:extLst>
      <p:ext uri="{BB962C8B-B14F-4D97-AF65-F5344CB8AC3E}">
        <p14:creationId xmlns:p14="http://schemas.microsoft.com/office/powerpoint/2010/main" val="30778106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F22DF38-0E7D-4FD7-9FC8-F4B237EDBC13}" type="slidenum">
              <a:rPr lang="en-GB" smtClean="0"/>
              <a:t>12</a:t>
            </a:fld>
            <a:endParaRPr lang="en-GB"/>
          </a:p>
        </p:txBody>
      </p:sp>
    </p:spTree>
    <p:extLst>
      <p:ext uri="{BB962C8B-B14F-4D97-AF65-F5344CB8AC3E}">
        <p14:creationId xmlns:p14="http://schemas.microsoft.com/office/powerpoint/2010/main" val="35636317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F22DF38-0E7D-4FD7-9FC8-F4B237EDBC13}" type="slidenum">
              <a:rPr lang="en-GB" smtClean="0"/>
              <a:t>13</a:t>
            </a:fld>
            <a:endParaRPr lang="en-GB"/>
          </a:p>
        </p:txBody>
      </p:sp>
    </p:spTree>
    <p:extLst>
      <p:ext uri="{BB962C8B-B14F-4D97-AF65-F5344CB8AC3E}">
        <p14:creationId xmlns:p14="http://schemas.microsoft.com/office/powerpoint/2010/main" val="13841965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F22DF38-0E7D-4FD7-9FC8-F4B237EDBC13}" type="slidenum">
              <a:rPr lang="en-GB" smtClean="0"/>
              <a:t>14</a:t>
            </a:fld>
            <a:endParaRPr lang="en-GB"/>
          </a:p>
        </p:txBody>
      </p:sp>
    </p:spTree>
    <p:extLst>
      <p:ext uri="{BB962C8B-B14F-4D97-AF65-F5344CB8AC3E}">
        <p14:creationId xmlns:p14="http://schemas.microsoft.com/office/powerpoint/2010/main" val="34619480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600" dirty="0"/>
              <a:t>Entry criteria for T Levels at WMC are 5 GCSEs grade 9-4 including English</a:t>
            </a:r>
            <a:r>
              <a:rPr lang="en-GB" sz="1600" baseline="0" dirty="0"/>
              <a:t> Language and Maths</a:t>
            </a:r>
            <a:endParaRPr lang="en-GB" sz="1600" dirty="0"/>
          </a:p>
        </p:txBody>
      </p:sp>
      <p:sp>
        <p:nvSpPr>
          <p:cNvPr id="4" name="Slide Number Placeholder 3"/>
          <p:cNvSpPr>
            <a:spLocks noGrp="1"/>
          </p:cNvSpPr>
          <p:nvPr>
            <p:ph type="sldNum" sz="quarter" idx="10"/>
          </p:nvPr>
        </p:nvSpPr>
        <p:spPr/>
        <p:txBody>
          <a:bodyPr/>
          <a:lstStyle/>
          <a:p>
            <a:fld id="{8F22DF38-0E7D-4FD7-9FC8-F4B237EDBC13}" type="slidenum">
              <a:rPr lang="en-GB" smtClean="0"/>
              <a:t>15</a:t>
            </a:fld>
            <a:endParaRPr lang="en-GB"/>
          </a:p>
        </p:txBody>
      </p:sp>
    </p:spTree>
    <p:extLst>
      <p:ext uri="{BB962C8B-B14F-4D97-AF65-F5344CB8AC3E}">
        <p14:creationId xmlns:p14="http://schemas.microsoft.com/office/powerpoint/2010/main" val="21677133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108EF17-5B8D-544B-91B3-908EB0CFE037}" type="slidenum">
              <a:rPr lang="en-US" smtClean="0"/>
              <a:t>16</a:t>
            </a:fld>
            <a:endParaRPr lang="en-US"/>
          </a:p>
        </p:txBody>
      </p:sp>
    </p:spTree>
    <p:extLst>
      <p:ext uri="{BB962C8B-B14F-4D97-AF65-F5344CB8AC3E}">
        <p14:creationId xmlns:p14="http://schemas.microsoft.com/office/powerpoint/2010/main" val="6394136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F22DF38-0E7D-4FD7-9FC8-F4B237EDBC13}" type="slidenum">
              <a:rPr lang="en-GB" smtClean="0"/>
              <a:t>17</a:t>
            </a:fld>
            <a:endParaRPr lang="en-GB"/>
          </a:p>
        </p:txBody>
      </p:sp>
    </p:spTree>
    <p:extLst>
      <p:ext uri="{BB962C8B-B14F-4D97-AF65-F5344CB8AC3E}">
        <p14:creationId xmlns:p14="http://schemas.microsoft.com/office/powerpoint/2010/main" val="29930391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600" dirty="0"/>
              <a:t>New Level 3 </a:t>
            </a:r>
            <a:r>
              <a:rPr lang="en-GB" sz="1600" dirty="0" err="1"/>
              <a:t>quals</a:t>
            </a:r>
            <a:r>
              <a:rPr lang="en-GB" sz="1600" dirty="0"/>
              <a:t> being rolled out across the country in different</a:t>
            </a:r>
            <a:r>
              <a:rPr lang="en-GB" sz="1600" baseline="0" dirty="0"/>
              <a:t> phases</a:t>
            </a:r>
          </a:p>
          <a:p>
            <a:r>
              <a:rPr lang="en-GB" sz="1600" baseline="0" dirty="0"/>
              <a:t>Post L2/GCSEs</a:t>
            </a:r>
          </a:p>
          <a:p>
            <a:r>
              <a:rPr lang="en-GB" sz="1600" baseline="0" dirty="0"/>
              <a:t>Content/syllabus/standards have been heavily influenced by employers including the likes of IBM, BBC, NHS, in order to meet the current and future needs of businesses and the economy.  They are focussed on education which leads to high quality employment opportunities.  Combining classroom learning (knowledge, skills and workplace behaviours) with a long term industry placement with up to two employers over the course of the 2 years</a:t>
            </a:r>
          </a:p>
          <a:p>
            <a:endParaRPr lang="en-GB" sz="1600" dirty="0"/>
          </a:p>
        </p:txBody>
      </p:sp>
      <p:sp>
        <p:nvSpPr>
          <p:cNvPr id="4" name="Slide Number Placeholder 3"/>
          <p:cNvSpPr>
            <a:spLocks noGrp="1"/>
          </p:cNvSpPr>
          <p:nvPr>
            <p:ph type="sldNum" sz="quarter" idx="10"/>
          </p:nvPr>
        </p:nvSpPr>
        <p:spPr/>
        <p:txBody>
          <a:bodyPr/>
          <a:lstStyle/>
          <a:p>
            <a:fld id="{8F22DF38-0E7D-4FD7-9FC8-F4B237EDBC13}" type="slidenum">
              <a:rPr lang="en-GB" smtClean="0"/>
              <a:t>2</a:t>
            </a:fld>
            <a:endParaRPr lang="en-GB"/>
          </a:p>
        </p:txBody>
      </p:sp>
    </p:spTree>
    <p:extLst>
      <p:ext uri="{BB962C8B-B14F-4D97-AF65-F5344CB8AC3E}">
        <p14:creationId xmlns:p14="http://schemas.microsoft.com/office/powerpoint/2010/main" val="18786686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600" dirty="0"/>
              <a:t>For</a:t>
            </a:r>
            <a:r>
              <a:rPr lang="en-GB" sz="1600" baseline="0" dirty="0"/>
              <a:t> most T Level programmes, 80% of your time is spent in college, in classrooms, in specialist technical workshops, labs or simulated working environments, developing your technical skills, knowledge and expected behaviours, with 20% in the workplace, applying these and learning from your colleagues</a:t>
            </a:r>
            <a:endParaRPr lang="en-GB" sz="1600" dirty="0"/>
          </a:p>
        </p:txBody>
      </p:sp>
      <p:sp>
        <p:nvSpPr>
          <p:cNvPr id="4" name="Slide Number Placeholder 3"/>
          <p:cNvSpPr>
            <a:spLocks noGrp="1"/>
          </p:cNvSpPr>
          <p:nvPr>
            <p:ph type="sldNum" sz="quarter" idx="10"/>
          </p:nvPr>
        </p:nvSpPr>
        <p:spPr/>
        <p:txBody>
          <a:bodyPr/>
          <a:lstStyle/>
          <a:p>
            <a:fld id="{8F22DF38-0E7D-4FD7-9FC8-F4B237EDBC13}" type="slidenum">
              <a:rPr lang="en-GB" smtClean="0"/>
              <a:t>3</a:t>
            </a:fld>
            <a:endParaRPr lang="en-GB"/>
          </a:p>
        </p:txBody>
      </p:sp>
    </p:spTree>
    <p:extLst>
      <p:ext uri="{BB962C8B-B14F-4D97-AF65-F5344CB8AC3E}">
        <p14:creationId xmlns:p14="http://schemas.microsoft.com/office/powerpoint/2010/main" val="22402150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600" dirty="0"/>
              <a:t>T Levels are the equivalent of 3 A levels – the government have introduced these programmes to provide a technical equivalent to A levels</a:t>
            </a:r>
            <a:r>
              <a:rPr lang="en-GB" sz="1600" baseline="0" dirty="0"/>
              <a:t> – L3 and for 2 years</a:t>
            </a:r>
            <a:endParaRPr lang="en-GB" sz="1600" dirty="0"/>
          </a:p>
        </p:txBody>
      </p:sp>
      <p:sp>
        <p:nvSpPr>
          <p:cNvPr id="4" name="Slide Number Placeholder 3"/>
          <p:cNvSpPr>
            <a:spLocks noGrp="1"/>
          </p:cNvSpPr>
          <p:nvPr>
            <p:ph type="sldNum" sz="quarter" idx="10"/>
          </p:nvPr>
        </p:nvSpPr>
        <p:spPr/>
        <p:txBody>
          <a:bodyPr/>
          <a:lstStyle/>
          <a:p>
            <a:fld id="{8F22DF38-0E7D-4FD7-9FC8-F4B237EDBC13}" type="slidenum">
              <a:rPr lang="en-GB" smtClean="0"/>
              <a:t>4</a:t>
            </a:fld>
            <a:endParaRPr lang="en-GB"/>
          </a:p>
        </p:txBody>
      </p:sp>
    </p:spTree>
    <p:extLst>
      <p:ext uri="{BB962C8B-B14F-4D97-AF65-F5344CB8AC3E}">
        <p14:creationId xmlns:p14="http://schemas.microsoft.com/office/powerpoint/2010/main" val="24603315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F22DF38-0E7D-4FD7-9FC8-F4B237EDBC13}" type="slidenum">
              <a:rPr lang="en-GB" smtClean="0"/>
              <a:t>5</a:t>
            </a:fld>
            <a:endParaRPr lang="en-GB"/>
          </a:p>
        </p:txBody>
      </p:sp>
    </p:spTree>
    <p:extLst>
      <p:ext uri="{BB962C8B-B14F-4D97-AF65-F5344CB8AC3E}">
        <p14:creationId xmlns:p14="http://schemas.microsoft.com/office/powerpoint/2010/main" val="24397805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F22DF38-0E7D-4FD7-9FC8-F4B237EDBC13}" type="slidenum">
              <a:rPr lang="en-GB" smtClean="0"/>
              <a:t>6</a:t>
            </a:fld>
            <a:endParaRPr lang="en-GB"/>
          </a:p>
        </p:txBody>
      </p:sp>
    </p:spTree>
    <p:extLst>
      <p:ext uri="{BB962C8B-B14F-4D97-AF65-F5344CB8AC3E}">
        <p14:creationId xmlns:p14="http://schemas.microsoft.com/office/powerpoint/2010/main" val="10397054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600" dirty="0"/>
              <a:t>Every T Level has a core component with focusses on</a:t>
            </a:r>
            <a:r>
              <a:rPr lang="en-GB" sz="1600" baseline="0" dirty="0"/>
              <a:t> the essential technical knowledge and skills for the industry.  AN employer set project assesses the core component</a:t>
            </a:r>
          </a:p>
          <a:p>
            <a:endParaRPr lang="en-GB" sz="1600" dirty="0"/>
          </a:p>
        </p:txBody>
      </p:sp>
      <p:sp>
        <p:nvSpPr>
          <p:cNvPr id="4" name="Slide Number Placeholder 3"/>
          <p:cNvSpPr>
            <a:spLocks noGrp="1"/>
          </p:cNvSpPr>
          <p:nvPr>
            <p:ph type="sldNum" sz="quarter" idx="10"/>
          </p:nvPr>
        </p:nvSpPr>
        <p:spPr/>
        <p:txBody>
          <a:bodyPr/>
          <a:lstStyle/>
          <a:p>
            <a:fld id="{8F22DF38-0E7D-4FD7-9FC8-F4B237EDBC13}" type="slidenum">
              <a:rPr lang="en-GB" smtClean="0"/>
              <a:t>7</a:t>
            </a:fld>
            <a:endParaRPr lang="en-GB"/>
          </a:p>
        </p:txBody>
      </p:sp>
    </p:spTree>
    <p:extLst>
      <p:ext uri="{BB962C8B-B14F-4D97-AF65-F5344CB8AC3E}">
        <p14:creationId xmlns:p14="http://schemas.microsoft.com/office/powerpoint/2010/main" val="27837656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600" dirty="0"/>
              <a:t>Occupational specialisms</a:t>
            </a:r>
            <a:r>
              <a:rPr lang="en-GB" sz="1600" baseline="0" dirty="0"/>
              <a:t> - </a:t>
            </a:r>
            <a:r>
              <a:rPr lang="en-GB" sz="1600" dirty="0"/>
              <a:t>Assessed through synoptic practical assignments  - explores understanding of the links between the core and specialist elements </a:t>
            </a:r>
            <a:r>
              <a:rPr lang="en-GB" sz="1200" b="0" i="0" kern="1200" dirty="0">
                <a:solidFill>
                  <a:schemeClr val="tx1"/>
                </a:solidFill>
                <a:effectLst/>
                <a:latin typeface="+mn-lt"/>
                <a:ea typeface="+mn-ea"/>
                <a:cs typeface="+mn-cs"/>
              </a:rPr>
              <a:t> </a:t>
            </a:r>
            <a:endParaRPr lang="en-GB" sz="1600" dirty="0"/>
          </a:p>
        </p:txBody>
      </p:sp>
      <p:sp>
        <p:nvSpPr>
          <p:cNvPr id="4" name="Slide Number Placeholder 3"/>
          <p:cNvSpPr>
            <a:spLocks noGrp="1"/>
          </p:cNvSpPr>
          <p:nvPr>
            <p:ph type="sldNum" sz="quarter" idx="10"/>
          </p:nvPr>
        </p:nvSpPr>
        <p:spPr/>
        <p:txBody>
          <a:bodyPr/>
          <a:lstStyle/>
          <a:p>
            <a:fld id="{8F22DF38-0E7D-4FD7-9FC8-F4B237EDBC13}" type="slidenum">
              <a:rPr lang="en-GB" smtClean="0"/>
              <a:t>8</a:t>
            </a:fld>
            <a:endParaRPr lang="en-GB"/>
          </a:p>
        </p:txBody>
      </p:sp>
    </p:spTree>
    <p:extLst>
      <p:ext uri="{BB962C8B-B14F-4D97-AF65-F5344CB8AC3E}">
        <p14:creationId xmlns:p14="http://schemas.microsoft.com/office/powerpoint/2010/main" val="29362819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600" dirty="0"/>
              <a:t>Takes</a:t>
            </a:r>
            <a:r>
              <a:rPr lang="en-GB" sz="1600" baseline="0" dirty="0"/>
              <a:t> place with an external employer – substantial and closely linked to the T Level specialism.  Students apply knowledge and skills learned in college in the workplace and develop further knowledge skills and behaviours (on-the-job training)</a:t>
            </a:r>
          </a:p>
          <a:p>
            <a:endParaRPr lang="en-GB" dirty="0"/>
          </a:p>
        </p:txBody>
      </p:sp>
      <p:sp>
        <p:nvSpPr>
          <p:cNvPr id="4" name="Slide Number Placeholder 3"/>
          <p:cNvSpPr>
            <a:spLocks noGrp="1"/>
          </p:cNvSpPr>
          <p:nvPr>
            <p:ph type="sldNum" sz="quarter" idx="10"/>
          </p:nvPr>
        </p:nvSpPr>
        <p:spPr/>
        <p:txBody>
          <a:bodyPr/>
          <a:lstStyle/>
          <a:p>
            <a:fld id="{8F22DF38-0E7D-4FD7-9FC8-F4B237EDBC13}" type="slidenum">
              <a:rPr lang="en-GB" smtClean="0"/>
              <a:t>9</a:t>
            </a:fld>
            <a:endParaRPr lang="en-GB"/>
          </a:p>
        </p:txBody>
      </p:sp>
    </p:spTree>
    <p:extLst>
      <p:ext uri="{BB962C8B-B14F-4D97-AF65-F5344CB8AC3E}">
        <p14:creationId xmlns:p14="http://schemas.microsoft.com/office/powerpoint/2010/main" val="6918012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722D64F-0196-4577-B2A8-3ACBEFB734B6}" type="datetimeFigureOut">
              <a:rPr lang="en-GB" smtClean="0"/>
              <a:t>04/05/2022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4EAEE8E-3584-4490-AEB6-B74B3B354B34}" type="slidenum">
              <a:rPr lang="en-GB" smtClean="0"/>
              <a:t>‹#›</a:t>
            </a:fld>
            <a:endParaRPr lang="en-GB"/>
          </a:p>
        </p:txBody>
      </p:sp>
    </p:spTree>
    <p:extLst>
      <p:ext uri="{BB962C8B-B14F-4D97-AF65-F5344CB8AC3E}">
        <p14:creationId xmlns:p14="http://schemas.microsoft.com/office/powerpoint/2010/main" val="3164494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722D64F-0196-4577-B2A8-3ACBEFB734B6}" type="datetimeFigureOut">
              <a:rPr lang="en-GB" smtClean="0"/>
              <a:t>04/05/2022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4EAEE8E-3584-4490-AEB6-B74B3B354B34}" type="slidenum">
              <a:rPr lang="en-GB" smtClean="0"/>
              <a:t>‹#›</a:t>
            </a:fld>
            <a:endParaRPr lang="en-GB"/>
          </a:p>
        </p:txBody>
      </p:sp>
    </p:spTree>
    <p:extLst>
      <p:ext uri="{BB962C8B-B14F-4D97-AF65-F5344CB8AC3E}">
        <p14:creationId xmlns:p14="http://schemas.microsoft.com/office/powerpoint/2010/main" val="15480576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722D64F-0196-4577-B2A8-3ACBEFB734B6}" type="datetimeFigureOut">
              <a:rPr lang="en-GB" smtClean="0"/>
              <a:t>04/05/2022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4EAEE8E-3584-4490-AEB6-B74B3B354B34}" type="slidenum">
              <a:rPr lang="en-GB" smtClean="0"/>
              <a:t>‹#›</a:t>
            </a:fld>
            <a:endParaRPr lang="en-GB"/>
          </a:p>
        </p:txBody>
      </p:sp>
    </p:spTree>
    <p:extLst>
      <p:ext uri="{BB962C8B-B14F-4D97-AF65-F5344CB8AC3E}">
        <p14:creationId xmlns:p14="http://schemas.microsoft.com/office/powerpoint/2010/main" val="23186376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9_Title Slide-PURPLE">
    <p:bg>
      <p:bgPr>
        <a:solidFill>
          <a:schemeClr val="accent1"/>
        </a:solidFill>
        <a:effectLst/>
      </p:bgPr>
    </p:bg>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4CC5936D-ECF7-1E40-AAD1-B4A186E3B89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41"/>
            <a:ext cx="12192000" cy="6857519"/>
          </a:xfrm>
          <a:prstGeom prst="rect">
            <a:avLst/>
          </a:prstGeom>
        </p:spPr>
      </p:pic>
      <p:sp>
        <p:nvSpPr>
          <p:cNvPr id="6" name="Title 6">
            <a:extLst>
              <a:ext uri="{FF2B5EF4-FFF2-40B4-BE49-F238E27FC236}">
                <a16:creationId xmlns:a16="http://schemas.microsoft.com/office/drawing/2014/main" id="{EFD7E9DE-C10B-034C-8685-DCCC0EC4E933}"/>
              </a:ext>
            </a:extLst>
          </p:cNvPr>
          <p:cNvSpPr>
            <a:spLocks noGrp="1"/>
          </p:cNvSpPr>
          <p:nvPr>
            <p:ph type="title"/>
          </p:nvPr>
        </p:nvSpPr>
        <p:spPr>
          <a:xfrm>
            <a:off x="1359942" y="2210076"/>
            <a:ext cx="5862221" cy="1100045"/>
          </a:xfrm>
          <a:prstGeom prst="rect">
            <a:avLst/>
          </a:prstGeom>
        </p:spPr>
        <p:txBody>
          <a:bodyPr wrap="square" anchor="t" anchorCtr="0">
            <a:spAutoFit/>
          </a:bodyPr>
          <a:lstStyle>
            <a:lvl1pPr algn="ctr">
              <a:defRPr sz="3638" cap="all" baseline="0">
                <a:solidFill>
                  <a:schemeClr val="tx1"/>
                </a:solidFill>
              </a:defRPr>
            </a:lvl1pPr>
          </a:lstStyle>
          <a:p>
            <a:r>
              <a:rPr lang="en-US" dirty="0"/>
              <a:t>Click to edit Master title style</a:t>
            </a:r>
          </a:p>
        </p:txBody>
      </p:sp>
      <p:sp>
        <p:nvSpPr>
          <p:cNvPr id="7" name="Text Placeholder 23">
            <a:extLst>
              <a:ext uri="{FF2B5EF4-FFF2-40B4-BE49-F238E27FC236}">
                <a16:creationId xmlns:a16="http://schemas.microsoft.com/office/drawing/2014/main" id="{A42DAC69-FE3A-8E4F-A17E-15A6DAF2A478}"/>
              </a:ext>
            </a:extLst>
          </p:cNvPr>
          <p:cNvSpPr>
            <a:spLocks noGrp="1"/>
          </p:cNvSpPr>
          <p:nvPr>
            <p:ph type="body" sz="quarter" idx="10"/>
          </p:nvPr>
        </p:nvSpPr>
        <p:spPr>
          <a:xfrm>
            <a:off x="1373021" y="3712022"/>
            <a:ext cx="5911156" cy="2566814"/>
          </a:xfrm>
          <a:prstGeom prst="rect">
            <a:avLst/>
          </a:prstGeom>
        </p:spPr>
        <p:txBody>
          <a:bodyPr>
            <a:normAutofit/>
          </a:bodyPr>
          <a:lstStyle>
            <a:lvl1pPr marL="0" indent="0" algn="ctr">
              <a:buNone/>
              <a:defRPr sz="1455"/>
            </a:lvl1pPr>
            <a:lvl2pPr algn="ctr">
              <a:defRPr/>
            </a:lvl2pPr>
            <a:lvl3pPr algn="ctr">
              <a:defRPr/>
            </a:lvl3pPr>
            <a:lvl4pPr algn="ctr">
              <a:defRPr/>
            </a:lvl4pPr>
            <a:lvl5pPr algn="ctr">
              <a:defRPr/>
            </a:lvl5pPr>
          </a:lstStyle>
          <a:p>
            <a:pPr lvl="0"/>
            <a:r>
              <a:rPr lang="en-US" dirty="0"/>
              <a:t>Click to edit Master text styles</a:t>
            </a:r>
          </a:p>
        </p:txBody>
      </p:sp>
    </p:spTree>
    <p:extLst>
      <p:ext uri="{BB962C8B-B14F-4D97-AF65-F5344CB8AC3E}">
        <p14:creationId xmlns:p14="http://schemas.microsoft.com/office/powerpoint/2010/main" val="2022314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722D64F-0196-4577-B2A8-3ACBEFB734B6}" type="datetimeFigureOut">
              <a:rPr lang="en-GB" smtClean="0"/>
              <a:t>04/05/2022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4EAEE8E-3584-4490-AEB6-B74B3B354B34}" type="slidenum">
              <a:rPr lang="en-GB" smtClean="0"/>
              <a:t>‹#›</a:t>
            </a:fld>
            <a:endParaRPr lang="en-GB"/>
          </a:p>
        </p:txBody>
      </p:sp>
    </p:spTree>
    <p:extLst>
      <p:ext uri="{BB962C8B-B14F-4D97-AF65-F5344CB8AC3E}">
        <p14:creationId xmlns:p14="http://schemas.microsoft.com/office/powerpoint/2010/main" val="42538855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722D64F-0196-4577-B2A8-3ACBEFB734B6}" type="datetimeFigureOut">
              <a:rPr lang="en-GB" smtClean="0"/>
              <a:t>04/05/2022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4EAEE8E-3584-4490-AEB6-B74B3B354B34}" type="slidenum">
              <a:rPr lang="en-GB" smtClean="0"/>
              <a:t>‹#›</a:t>
            </a:fld>
            <a:endParaRPr lang="en-GB"/>
          </a:p>
        </p:txBody>
      </p:sp>
    </p:spTree>
    <p:extLst>
      <p:ext uri="{BB962C8B-B14F-4D97-AF65-F5344CB8AC3E}">
        <p14:creationId xmlns:p14="http://schemas.microsoft.com/office/powerpoint/2010/main" val="26755313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722D64F-0196-4577-B2A8-3ACBEFB734B6}" type="datetimeFigureOut">
              <a:rPr lang="en-GB" smtClean="0"/>
              <a:t>04/05/2022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4EAEE8E-3584-4490-AEB6-B74B3B354B34}" type="slidenum">
              <a:rPr lang="en-GB" smtClean="0"/>
              <a:t>‹#›</a:t>
            </a:fld>
            <a:endParaRPr lang="en-GB"/>
          </a:p>
        </p:txBody>
      </p:sp>
    </p:spTree>
    <p:extLst>
      <p:ext uri="{BB962C8B-B14F-4D97-AF65-F5344CB8AC3E}">
        <p14:creationId xmlns:p14="http://schemas.microsoft.com/office/powerpoint/2010/main" val="5324972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722D64F-0196-4577-B2A8-3ACBEFB734B6}" type="datetimeFigureOut">
              <a:rPr lang="en-GB" smtClean="0"/>
              <a:t>04/05/2022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4EAEE8E-3584-4490-AEB6-B74B3B354B34}" type="slidenum">
              <a:rPr lang="en-GB" smtClean="0"/>
              <a:t>‹#›</a:t>
            </a:fld>
            <a:endParaRPr lang="en-GB"/>
          </a:p>
        </p:txBody>
      </p:sp>
    </p:spTree>
    <p:extLst>
      <p:ext uri="{BB962C8B-B14F-4D97-AF65-F5344CB8AC3E}">
        <p14:creationId xmlns:p14="http://schemas.microsoft.com/office/powerpoint/2010/main" val="533249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722D64F-0196-4577-B2A8-3ACBEFB734B6}" type="datetimeFigureOut">
              <a:rPr lang="en-GB" smtClean="0"/>
              <a:t>04/05/2022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4EAEE8E-3584-4490-AEB6-B74B3B354B34}" type="slidenum">
              <a:rPr lang="en-GB" smtClean="0"/>
              <a:t>‹#›</a:t>
            </a:fld>
            <a:endParaRPr lang="en-GB"/>
          </a:p>
        </p:txBody>
      </p:sp>
    </p:spTree>
    <p:extLst>
      <p:ext uri="{BB962C8B-B14F-4D97-AF65-F5344CB8AC3E}">
        <p14:creationId xmlns:p14="http://schemas.microsoft.com/office/powerpoint/2010/main" val="12995931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22D64F-0196-4577-B2A8-3ACBEFB734B6}" type="datetimeFigureOut">
              <a:rPr lang="en-GB" smtClean="0"/>
              <a:t>04/05/2022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4EAEE8E-3584-4490-AEB6-B74B3B354B34}" type="slidenum">
              <a:rPr lang="en-GB" smtClean="0"/>
              <a:t>‹#›</a:t>
            </a:fld>
            <a:endParaRPr lang="en-GB"/>
          </a:p>
        </p:txBody>
      </p:sp>
    </p:spTree>
    <p:extLst>
      <p:ext uri="{BB962C8B-B14F-4D97-AF65-F5344CB8AC3E}">
        <p14:creationId xmlns:p14="http://schemas.microsoft.com/office/powerpoint/2010/main" val="15211448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722D64F-0196-4577-B2A8-3ACBEFB734B6}" type="datetimeFigureOut">
              <a:rPr lang="en-GB" smtClean="0"/>
              <a:t>04/05/2022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4EAEE8E-3584-4490-AEB6-B74B3B354B34}" type="slidenum">
              <a:rPr lang="en-GB" smtClean="0"/>
              <a:t>‹#›</a:t>
            </a:fld>
            <a:endParaRPr lang="en-GB"/>
          </a:p>
        </p:txBody>
      </p:sp>
    </p:spTree>
    <p:extLst>
      <p:ext uri="{BB962C8B-B14F-4D97-AF65-F5344CB8AC3E}">
        <p14:creationId xmlns:p14="http://schemas.microsoft.com/office/powerpoint/2010/main" val="3527948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722D64F-0196-4577-B2A8-3ACBEFB734B6}" type="datetimeFigureOut">
              <a:rPr lang="en-GB" smtClean="0"/>
              <a:t>04/05/2022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4EAEE8E-3584-4490-AEB6-B74B3B354B34}" type="slidenum">
              <a:rPr lang="en-GB" smtClean="0"/>
              <a:t>‹#›</a:t>
            </a:fld>
            <a:endParaRPr lang="en-GB"/>
          </a:p>
        </p:txBody>
      </p:sp>
    </p:spTree>
    <p:extLst>
      <p:ext uri="{BB962C8B-B14F-4D97-AF65-F5344CB8AC3E}">
        <p14:creationId xmlns:p14="http://schemas.microsoft.com/office/powerpoint/2010/main" val="3131392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22D64F-0196-4577-B2A8-3ACBEFB734B6}" type="datetimeFigureOut">
              <a:rPr lang="en-GB" smtClean="0"/>
              <a:t>04/05/2022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EAEE8E-3584-4490-AEB6-B74B3B354B34}" type="slidenum">
              <a:rPr lang="en-GB" smtClean="0"/>
              <a:t>‹#›</a:t>
            </a:fld>
            <a:endParaRPr lang="en-GB"/>
          </a:p>
        </p:txBody>
      </p:sp>
    </p:spTree>
    <p:extLst>
      <p:ext uri="{BB962C8B-B14F-4D97-AF65-F5344CB8AC3E}">
        <p14:creationId xmlns:p14="http://schemas.microsoft.com/office/powerpoint/2010/main" val="315646628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17.png"/><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jpe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6.jpe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hyperlink" Target="https://www.gov.uk/government/publications/providers-selected-to-deliver-t-levels"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jpe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4.emf"/><Relationship Id="rId4" Type="http://schemas.openxmlformats.org/officeDocument/2006/relationships/image" Target="../media/image13.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765AAF"/>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44544" y="5623763"/>
            <a:ext cx="1773579" cy="1330184"/>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71580" y="2394461"/>
            <a:ext cx="5357063" cy="1749351"/>
          </a:xfrm>
          <a:prstGeom prst="rect">
            <a:avLst/>
          </a:prstGeom>
        </p:spPr>
      </p:pic>
      <p:cxnSp>
        <p:nvCxnSpPr>
          <p:cNvPr id="10" name="Straight Connector 9"/>
          <p:cNvCxnSpPr/>
          <p:nvPr/>
        </p:nvCxnSpPr>
        <p:spPr>
          <a:xfrm>
            <a:off x="8924638" y="2481195"/>
            <a:ext cx="0" cy="1548172"/>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3055434" y="4772722"/>
            <a:ext cx="5854390" cy="830997"/>
          </a:xfrm>
          <a:prstGeom prst="rect">
            <a:avLst/>
          </a:prstGeom>
          <a:noFill/>
        </p:spPr>
        <p:txBody>
          <a:bodyPr wrap="square" rtlCol="0">
            <a:spAutoFit/>
          </a:bodyPr>
          <a:lstStyle/>
          <a:p>
            <a:pPr algn="ctr"/>
            <a:r>
              <a:rPr lang="en-GB" sz="2400" dirty="0">
                <a:solidFill>
                  <a:schemeClr val="bg1"/>
                </a:solidFill>
                <a:latin typeface="Oswald" panose="00000500000000000000" pitchFamily="2" charset="0"/>
              </a:rPr>
              <a:t>Philippa Dickinson</a:t>
            </a:r>
          </a:p>
          <a:p>
            <a:pPr algn="ctr"/>
            <a:r>
              <a:rPr lang="en-GB" sz="2400" dirty="0">
                <a:solidFill>
                  <a:schemeClr val="bg1"/>
                </a:solidFill>
                <a:latin typeface="Oswald" panose="00000500000000000000" pitchFamily="2" charset="0"/>
              </a:rPr>
              <a:t>Director of Student Services</a:t>
            </a:r>
          </a:p>
        </p:txBody>
      </p:sp>
    </p:spTree>
    <p:extLst>
      <p:ext uri="{BB962C8B-B14F-4D97-AF65-F5344CB8AC3E}">
        <p14:creationId xmlns:p14="http://schemas.microsoft.com/office/powerpoint/2010/main" val="30940956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14000" contrast="51000"/>
                    </a14:imgEffect>
                  </a14:imgLayer>
                </a14:imgProps>
              </a:ext>
              <a:ext uri="{28A0092B-C50C-407E-A947-70E740481C1C}">
                <a14:useLocalDpi xmlns:a14="http://schemas.microsoft.com/office/drawing/2010/main" val="0"/>
              </a:ext>
            </a:extLst>
          </a:blip>
          <a:srcRect t="5407"/>
          <a:stretch/>
        </p:blipFill>
        <p:spPr>
          <a:xfrm>
            <a:off x="0" y="-190500"/>
            <a:ext cx="12320338" cy="7330822"/>
          </a:xfrm>
          <a:prstGeom prst="rect">
            <a:avLst/>
          </a:prstGeom>
          <a:effectLst>
            <a:reflection endPos="0" dist="50800" dir="5400000" sy="-100000" algn="bl" rotWithShape="0"/>
          </a:effectLst>
        </p:spPr>
      </p:pic>
      <p:sp>
        <p:nvSpPr>
          <p:cNvPr id="7" name="Up Arrow 6"/>
          <p:cNvSpPr/>
          <p:nvPr/>
        </p:nvSpPr>
        <p:spPr>
          <a:xfrm rot="5400000">
            <a:off x="7994764" y="2745747"/>
            <a:ext cx="1892071" cy="6223001"/>
          </a:xfrm>
          <a:prstGeom prst="upArrow">
            <a:avLst/>
          </a:prstGeom>
          <a:noFill/>
          <a:ln w="57150">
            <a:solidFill>
              <a:srgbClr val="765A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rgbClr val="C3B2D2"/>
                </a:solidFill>
              </a:ln>
              <a:noFill/>
            </a:endParaRPr>
          </a:p>
        </p:txBody>
      </p:sp>
      <p:sp>
        <p:nvSpPr>
          <p:cNvPr id="4" name="Up Arrow 3"/>
          <p:cNvSpPr/>
          <p:nvPr/>
        </p:nvSpPr>
        <p:spPr>
          <a:xfrm rot="5400000">
            <a:off x="3352923" y="-2311415"/>
            <a:ext cx="5353805" cy="12324347"/>
          </a:xfrm>
          <a:prstGeom prst="upArrow">
            <a:avLst>
              <a:gd name="adj1" fmla="val 50000"/>
              <a:gd name="adj2" fmla="val 86789"/>
            </a:avLst>
          </a:prstGeom>
          <a:solidFill>
            <a:srgbClr val="765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p:cNvSpPr/>
          <p:nvPr/>
        </p:nvSpPr>
        <p:spPr>
          <a:xfrm>
            <a:off x="739942" y="3065928"/>
            <a:ext cx="9547058" cy="1200329"/>
          </a:xfrm>
          <a:prstGeom prst="rect">
            <a:avLst/>
          </a:prstGeom>
        </p:spPr>
        <p:txBody>
          <a:bodyPr wrap="square">
            <a:spAutoFit/>
          </a:bodyPr>
          <a:lstStyle/>
          <a:p>
            <a:r>
              <a:rPr lang="en-US" sz="2400" b="0" i="0" dirty="0">
                <a:solidFill>
                  <a:schemeClr val="bg1"/>
                </a:solidFill>
                <a:effectLst/>
                <a:latin typeface="Oswald" panose="00000500000000000000" pitchFamily="2" charset="0"/>
              </a:rPr>
              <a:t>Students achieve at pass, merit, distinction or distinction*. </a:t>
            </a:r>
          </a:p>
          <a:p>
            <a:r>
              <a:rPr lang="en-US" sz="2400" dirty="0">
                <a:solidFill>
                  <a:schemeClr val="bg1"/>
                </a:solidFill>
                <a:latin typeface="Oswald" panose="00000500000000000000" pitchFamily="2" charset="0"/>
              </a:rPr>
              <a:t>Certificates detail components covered to</a:t>
            </a:r>
            <a:r>
              <a:rPr lang="en-US" sz="2400" b="0" i="0" dirty="0">
                <a:solidFill>
                  <a:schemeClr val="bg1"/>
                </a:solidFill>
                <a:effectLst/>
                <a:latin typeface="Oswald" panose="00000500000000000000" pitchFamily="2" charset="0"/>
              </a:rPr>
              <a:t> help support the move into skilled employment or a higher apprenticeship.</a:t>
            </a:r>
          </a:p>
        </p:txBody>
      </p:sp>
      <p:sp>
        <p:nvSpPr>
          <p:cNvPr id="6" name="Rectangle 5"/>
          <p:cNvSpPr/>
          <p:nvPr/>
        </p:nvSpPr>
        <p:spPr>
          <a:xfrm>
            <a:off x="739942" y="1534804"/>
            <a:ext cx="6725651" cy="829138"/>
          </a:xfrm>
          <a:prstGeom prst="rect">
            <a:avLst/>
          </a:prstGeom>
        </p:spPr>
        <p:txBody>
          <a:bodyPr wrap="square">
            <a:spAutoFit/>
          </a:bodyPr>
          <a:lstStyle/>
          <a:p>
            <a:pPr marL="36195">
              <a:lnSpc>
                <a:spcPct val="107000"/>
              </a:lnSpc>
              <a:spcAft>
                <a:spcPts val="0"/>
              </a:spcAft>
            </a:pPr>
            <a:r>
              <a:rPr lang="en-GB" sz="4800" b="1" dirty="0">
                <a:latin typeface="Oswald" panose="00000500000000000000" pitchFamily="2" charset="0"/>
                <a:ea typeface="Arial" panose="020B0604020202020204" pitchFamily="34" charset="0"/>
                <a:cs typeface="Arial" panose="020B0604020202020204" pitchFamily="34" charset="0"/>
              </a:rPr>
              <a:t>Qualifications that count</a:t>
            </a:r>
            <a:endParaRPr lang="en-GB" sz="4800" b="1" dirty="0">
              <a:latin typeface="Oswald" panose="00000500000000000000" pitchFamily="2" charset="0"/>
              <a:ea typeface="Arial" panose="020B0604020202020204" pitchFamily="34" charset="0"/>
              <a:cs typeface="Times New Roman" panose="02020603050405020304" pitchFamily="18" charset="0"/>
            </a:endParaRPr>
          </a:p>
        </p:txBody>
      </p:sp>
      <p:sp>
        <p:nvSpPr>
          <p:cNvPr id="9" name="Up Arrow 8"/>
          <p:cNvSpPr/>
          <p:nvPr/>
        </p:nvSpPr>
        <p:spPr>
          <a:xfrm rot="5400000">
            <a:off x="10190965" y="-425432"/>
            <a:ext cx="1258871" cy="3886201"/>
          </a:xfrm>
          <a:prstGeom prst="upArrow">
            <a:avLst>
              <a:gd name="adj1" fmla="val 50000"/>
              <a:gd name="adj2" fmla="val 86246"/>
            </a:avLst>
          </a:prstGeom>
          <a:noFill/>
          <a:ln w="57150">
            <a:solidFill>
              <a:srgbClr val="765A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rgbClr val="C3B2D2"/>
                </a:solidFill>
              </a:ln>
              <a:noFill/>
            </a:endParaRPr>
          </a:p>
        </p:txBody>
      </p:sp>
      <p:sp>
        <p:nvSpPr>
          <p:cNvPr id="11" name="Up Arrow 10"/>
          <p:cNvSpPr/>
          <p:nvPr/>
        </p:nvSpPr>
        <p:spPr>
          <a:xfrm rot="5400000">
            <a:off x="8021355" y="-866888"/>
            <a:ext cx="696557" cy="2717133"/>
          </a:xfrm>
          <a:prstGeom prst="upArrow">
            <a:avLst>
              <a:gd name="adj1" fmla="val 50000"/>
              <a:gd name="adj2" fmla="val 86246"/>
            </a:avLst>
          </a:prstGeom>
          <a:noFill/>
          <a:ln w="57150">
            <a:solidFill>
              <a:srgbClr val="765A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rgbClr val="C3B2D2"/>
                </a:solidFill>
              </a:ln>
              <a:noFill/>
            </a:endParaRPr>
          </a:p>
        </p:txBody>
      </p:sp>
    </p:spTree>
    <p:extLst>
      <p:ext uri="{BB962C8B-B14F-4D97-AF65-F5344CB8AC3E}">
        <p14:creationId xmlns:p14="http://schemas.microsoft.com/office/powerpoint/2010/main" val="17656973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14000" contrast="51000"/>
                    </a14:imgEffect>
                  </a14:imgLayer>
                </a14:imgProps>
              </a:ext>
              <a:ext uri="{28A0092B-C50C-407E-A947-70E740481C1C}">
                <a14:useLocalDpi xmlns:a14="http://schemas.microsoft.com/office/drawing/2010/main" val="0"/>
              </a:ext>
            </a:extLst>
          </a:blip>
          <a:srcRect t="2112"/>
          <a:stretch/>
        </p:blipFill>
        <p:spPr>
          <a:xfrm>
            <a:off x="-280961" y="0"/>
            <a:ext cx="12320338" cy="7549395"/>
          </a:xfrm>
          <a:prstGeom prst="rect">
            <a:avLst/>
          </a:prstGeom>
          <a:effectLst>
            <a:reflection endPos="0" dist="50800" dir="5400000" sy="-100000" algn="bl" rotWithShape="0"/>
          </a:effectLst>
        </p:spPr>
      </p:pic>
      <p:sp>
        <p:nvSpPr>
          <p:cNvPr id="6" name="Rectangle 5"/>
          <p:cNvSpPr/>
          <p:nvPr/>
        </p:nvSpPr>
        <p:spPr>
          <a:xfrm>
            <a:off x="5059279" y="1664217"/>
            <a:ext cx="6725651" cy="829138"/>
          </a:xfrm>
          <a:prstGeom prst="rect">
            <a:avLst/>
          </a:prstGeom>
        </p:spPr>
        <p:txBody>
          <a:bodyPr wrap="square">
            <a:spAutoFit/>
          </a:bodyPr>
          <a:lstStyle/>
          <a:p>
            <a:pPr marL="36195">
              <a:lnSpc>
                <a:spcPct val="107000"/>
              </a:lnSpc>
              <a:spcAft>
                <a:spcPts val="0"/>
              </a:spcAft>
            </a:pPr>
            <a:r>
              <a:rPr lang="en-GB" sz="4800" b="1" dirty="0">
                <a:latin typeface="Oswald" panose="00000500000000000000" pitchFamily="2" charset="0"/>
                <a:ea typeface="Arial" panose="020B0604020202020204" pitchFamily="34" charset="0"/>
                <a:cs typeface="Arial" panose="020B0604020202020204" pitchFamily="34" charset="0"/>
              </a:rPr>
              <a:t>Awarded UCAS Points</a:t>
            </a:r>
            <a:endParaRPr lang="en-GB" sz="4800" b="1" dirty="0">
              <a:latin typeface="Oswald" panose="00000500000000000000" pitchFamily="2" charset="0"/>
              <a:ea typeface="Arial" panose="020B0604020202020204" pitchFamily="34" charset="0"/>
              <a:cs typeface="Times New Roman" panose="02020603050405020304" pitchFamily="18" charset="0"/>
            </a:endParaRPr>
          </a:p>
        </p:txBody>
      </p:sp>
      <p:sp>
        <p:nvSpPr>
          <p:cNvPr id="7" name="Up Arrow 6"/>
          <p:cNvSpPr/>
          <p:nvPr/>
        </p:nvSpPr>
        <p:spPr>
          <a:xfrm rot="16200000">
            <a:off x="2445534" y="2957491"/>
            <a:ext cx="1892071" cy="6223001"/>
          </a:xfrm>
          <a:prstGeom prst="upArrow">
            <a:avLst/>
          </a:prstGeom>
          <a:noFill/>
          <a:ln w="57150">
            <a:solidFill>
              <a:srgbClr val="765A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rgbClr val="C3B2D2"/>
                </a:solidFill>
              </a:ln>
              <a:noFill/>
            </a:endParaRPr>
          </a:p>
        </p:txBody>
      </p:sp>
      <p:sp>
        <p:nvSpPr>
          <p:cNvPr id="3" name="Left Arrow 2"/>
          <p:cNvSpPr/>
          <p:nvPr/>
        </p:nvSpPr>
        <p:spPr>
          <a:xfrm>
            <a:off x="216568" y="1359888"/>
            <a:ext cx="11975432" cy="4896537"/>
          </a:xfrm>
          <a:prstGeom prst="leftArrow">
            <a:avLst>
              <a:gd name="adj1" fmla="val 50000"/>
              <a:gd name="adj2" fmla="val 95681"/>
            </a:avLst>
          </a:prstGeom>
          <a:solidFill>
            <a:srgbClr val="765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p:cNvSpPr/>
          <p:nvPr/>
        </p:nvSpPr>
        <p:spPr>
          <a:xfrm>
            <a:off x="2887579" y="3207991"/>
            <a:ext cx="9151798" cy="1200329"/>
          </a:xfrm>
          <a:prstGeom prst="rect">
            <a:avLst/>
          </a:prstGeom>
        </p:spPr>
        <p:txBody>
          <a:bodyPr wrap="square">
            <a:spAutoFit/>
          </a:bodyPr>
          <a:lstStyle/>
          <a:p>
            <a:r>
              <a:rPr lang="en-US" sz="2400" dirty="0">
                <a:solidFill>
                  <a:schemeClr val="bg1"/>
                </a:solidFill>
                <a:latin typeface="Oswald" panose="00000500000000000000" pitchFamily="2" charset="0"/>
              </a:rPr>
              <a:t>T Levels are worth UCAS points – a T Level Distinction* is worth the same as 3 A Levels at A* – and will be recognised by universities and other education providers so you can choose to continue studying if you wish.</a:t>
            </a:r>
            <a:endParaRPr lang="en-GB" sz="3200" dirty="0">
              <a:solidFill>
                <a:schemeClr val="bg1"/>
              </a:solidFill>
              <a:latin typeface="Oswald" panose="00000500000000000000" pitchFamily="2" charset="0"/>
            </a:endParaRPr>
          </a:p>
        </p:txBody>
      </p:sp>
      <p:sp>
        <p:nvSpPr>
          <p:cNvPr id="8" name="Up Arrow 7"/>
          <p:cNvSpPr/>
          <p:nvPr/>
        </p:nvSpPr>
        <p:spPr>
          <a:xfrm rot="16200000">
            <a:off x="2276190" y="-1162525"/>
            <a:ext cx="1258871" cy="3886201"/>
          </a:xfrm>
          <a:prstGeom prst="upArrow">
            <a:avLst>
              <a:gd name="adj1" fmla="val 50000"/>
              <a:gd name="adj2" fmla="val 86246"/>
            </a:avLst>
          </a:prstGeom>
          <a:noFill/>
          <a:ln w="57150">
            <a:solidFill>
              <a:srgbClr val="815E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rgbClr val="C3B2D2"/>
                </a:solidFill>
              </a:ln>
              <a:noFill/>
            </a:endParaRPr>
          </a:p>
        </p:txBody>
      </p:sp>
      <p:sp>
        <p:nvSpPr>
          <p:cNvPr id="10" name="Up Arrow 9"/>
          <p:cNvSpPr/>
          <p:nvPr/>
        </p:nvSpPr>
        <p:spPr>
          <a:xfrm rot="16200000">
            <a:off x="1085005" y="1393045"/>
            <a:ext cx="647051" cy="1704139"/>
          </a:xfrm>
          <a:prstGeom prst="upArrow">
            <a:avLst>
              <a:gd name="adj1" fmla="val 50000"/>
              <a:gd name="adj2" fmla="val 78175"/>
            </a:avLst>
          </a:prstGeom>
          <a:noFill/>
          <a:ln w="57150">
            <a:solidFill>
              <a:srgbClr val="815E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rgbClr val="C3B2D2"/>
                </a:solidFill>
              </a:ln>
              <a:noFill/>
            </a:endParaRPr>
          </a:p>
        </p:txBody>
      </p:sp>
    </p:spTree>
    <p:extLst>
      <p:ext uri="{BB962C8B-B14F-4D97-AF65-F5344CB8AC3E}">
        <p14:creationId xmlns:p14="http://schemas.microsoft.com/office/powerpoint/2010/main" val="31459699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765AAF"/>
        </a:solidFill>
        <a:effectLst/>
      </p:bgPr>
    </p:bg>
    <p:spTree>
      <p:nvGrpSpPr>
        <p:cNvPr id="1" name=""/>
        <p:cNvGrpSpPr/>
        <p:nvPr/>
      </p:nvGrpSpPr>
      <p:grpSpPr>
        <a:xfrm>
          <a:off x="0" y="0"/>
          <a:ext cx="0" cy="0"/>
          <a:chOff x="0" y="0"/>
          <a:chExt cx="0" cy="0"/>
        </a:xfrm>
      </p:grpSpPr>
      <p:pic>
        <p:nvPicPr>
          <p:cNvPr id="1028" name="Picture 4" descr="Image result for t levels ucas poin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2269" y="708630"/>
            <a:ext cx="9068324" cy="55826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83696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765AAF"/>
        </a:solidFill>
        <a:effectLst/>
      </p:bgPr>
    </p:bg>
    <p:spTree>
      <p:nvGrpSpPr>
        <p:cNvPr id="1" name=""/>
        <p:cNvGrpSpPr/>
        <p:nvPr/>
      </p:nvGrpSpPr>
      <p:grpSpPr>
        <a:xfrm>
          <a:off x="0" y="0"/>
          <a:ext cx="0" cy="0"/>
          <a:chOff x="0" y="0"/>
          <a:chExt cx="0" cy="0"/>
        </a:xfrm>
      </p:grpSpPr>
      <p:sp>
        <p:nvSpPr>
          <p:cNvPr id="4" name="Up Arrow 3"/>
          <p:cNvSpPr/>
          <p:nvPr/>
        </p:nvSpPr>
        <p:spPr>
          <a:xfrm>
            <a:off x="7023101" y="3644900"/>
            <a:ext cx="4016670" cy="8190831"/>
          </a:xfrm>
          <a:prstGeom prst="upArrow">
            <a:avLst/>
          </a:prstGeom>
          <a:noFill/>
          <a:ln w="184150">
            <a:solidFill>
              <a:srgbClr val="C3B2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rgbClr val="C3B2D2"/>
                </a:solidFill>
              </a:ln>
              <a:noFill/>
            </a:endParaRPr>
          </a:p>
        </p:txBody>
      </p:sp>
      <p:sp>
        <p:nvSpPr>
          <p:cNvPr id="3" name="Up Arrow 2"/>
          <p:cNvSpPr/>
          <p:nvPr/>
        </p:nvSpPr>
        <p:spPr>
          <a:xfrm>
            <a:off x="7759700" y="279400"/>
            <a:ext cx="4864100" cy="8547100"/>
          </a:xfrm>
          <a:prstGeom prst="upArrow">
            <a:avLst/>
          </a:prstGeom>
          <a:noFill/>
          <a:ln w="184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rgbClr val="815EA1"/>
                </a:solidFill>
              </a:ln>
              <a:noFill/>
            </a:endParaRPr>
          </a:p>
        </p:txBody>
      </p:sp>
      <p:sp>
        <p:nvSpPr>
          <p:cNvPr id="2" name="Rectangle 1"/>
          <p:cNvSpPr/>
          <p:nvPr/>
        </p:nvSpPr>
        <p:spPr>
          <a:xfrm>
            <a:off x="427379" y="2500742"/>
            <a:ext cx="6964022" cy="3072829"/>
          </a:xfrm>
          <a:prstGeom prst="rect">
            <a:avLst/>
          </a:prstGeom>
        </p:spPr>
        <p:txBody>
          <a:bodyPr wrap="square">
            <a:spAutoFit/>
          </a:bodyPr>
          <a:lstStyle/>
          <a:p>
            <a:pPr marL="342900" indent="-342900">
              <a:buFont typeface="Wingdings" panose="05000000000000000000" pitchFamily="2" charset="2"/>
              <a:buChar char="ü"/>
            </a:pPr>
            <a:r>
              <a:rPr lang="en-GB" sz="2400" dirty="0">
                <a:solidFill>
                  <a:schemeClr val="bg1"/>
                </a:solidFill>
                <a:latin typeface="Oswald" panose="00000500000000000000" pitchFamily="2" charset="0"/>
              </a:rPr>
              <a:t> Employment in a skilled occupation  </a:t>
            </a:r>
            <a:br>
              <a:rPr lang="en-GB" sz="2400" dirty="0">
                <a:solidFill>
                  <a:schemeClr val="bg1"/>
                </a:solidFill>
                <a:latin typeface="Oswald" panose="00000500000000000000" pitchFamily="2" charset="0"/>
              </a:rPr>
            </a:br>
            <a:endParaRPr lang="en-GB" sz="2400" dirty="0">
              <a:solidFill>
                <a:schemeClr val="bg1"/>
              </a:solidFill>
              <a:latin typeface="Oswald" panose="00000500000000000000" pitchFamily="2" charset="0"/>
            </a:endParaRPr>
          </a:p>
          <a:p>
            <a:pPr marL="342900" lvl="0" indent="-342900">
              <a:buFont typeface="Wingdings" panose="05000000000000000000" pitchFamily="2" charset="2"/>
              <a:buChar char="ü"/>
            </a:pPr>
            <a:r>
              <a:rPr lang="en-GB" sz="2400" dirty="0">
                <a:solidFill>
                  <a:schemeClr val="bg1"/>
                </a:solidFill>
                <a:latin typeface="Oswald" panose="00000500000000000000" pitchFamily="2" charset="0"/>
              </a:rPr>
              <a:t>A level 4, 5 or Degree Apprenticeship</a:t>
            </a:r>
            <a:br>
              <a:rPr lang="en-GB" sz="2400" dirty="0">
                <a:solidFill>
                  <a:schemeClr val="bg1"/>
                </a:solidFill>
                <a:latin typeface="Oswald" panose="00000500000000000000" pitchFamily="2" charset="0"/>
              </a:rPr>
            </a:br>
            <a:endParaRPr lang="en-GB" sz="2400" dirty="0">
              <a:solidFill>
                <a:schemeClr val="bg1"/>
              </a:solidFill>
              <a:latin typeface="Oswald" panose="00000500000000000000" pitchFamily="2" charset="0"/>
            </a:endParaRPr>
          </a:p>
          <a:p>
            <a:pPr marL="342900" lvl="0" indent="-342900">
              <a:buFont typeface="Wingdings" panose="05000000000000000000" pitchFamily="2" charset="2"/>
              <a:buChar char="ü"/>
            </a:pPr>
            <a:r>
              <a:rPr lang="en-GB" sz="2400" dirty="0">
                <a:solidFill>
                  <a:schemeClr val="bg1"/>
                </a:solidFill>
                <a:latin typeface="Oswald" panose="00000500000000000000" pitchFamily="2" charset="0"/>
              </a:rPr>
              <a:t>Higher level study, such as a Higher National Certificate/Diploma, technical or professional qualification or a Degree at university</a:t>
            </a:r>
          </a:p>
          <a:p>
            <a:pPr marL="36195">
              <a:lnSpc>
                <a:spcPct val="107000"/>
              </a:lnSpc>
              <a:spcAft>
                <a:spcPts val="0"/>
              </a:spcAft>
            </a:pPr>
            <a:endParaRPr lang="en-GB" sz="2400" b="1" dirty="0">
              <a:solidFill>
                <a:schemeClr val="bg1"/>
              </a:solidFill>
              <a:latin typeface="Oswald" panose="00000500000000000000" pitchFamily="2" charset="0"/>
              <a:ea typeface="Arial" panose="020B0604020202020204" pitchFamily="34" charset="0"/>
              <a:cs typeface="Times New Roman" panose="02020603050405020304" pitchFamily="18" charset="0"/>
            </a:endParaRPr>
          </a:p>
        </p:txBody>
      </p:sp>
      <p:sp>
        <p:nvSpPr>
          <p:cNvPr id="5" name="Rectangle 4"/>
          <p:cNvSpPr/>
          <p:nvPr/>
        </p:nvSpPr>
        <p:spPr>
          <a:xfrm>
            <a:off x="617878" y="483269"/>
            <a:ext cx="8043521" cy="1938992"/>
          </a:xfrm>
          <a:prstGeom prst="rect">
            <a:avLst/>
          </a:prstGeom>
        </p:spPr>
        <p:txBody>
          <a:bodyPr wrap="square">
            <a:spAutoFit/>
          </a:bodyPr>
          <a:lstStyle/>
          <a:p>
            <a:r>
              <a:rPr lang="en-GB" sz="6000" b="1" dirty="0">
                <a:solidFill>
                  <a:schemeClr val="bg1"/>
                </a:solidFill>
                <a:latin typeface="Oswald" panose="00000500000000000000" pitchFamily="2" charset="0"/>
              </a:rPr>
              <a:t>Progression Opportunities</a:t>
            </a:r>
          </a:p>
        </p:txBody>
      </p:sp>
    </p:spTree>
    <p:extLst>
      <p:ext uri="{BB962C8B-B14F-4D97-AF65-F5344CB8AC3E}">
        <p14:creationId xmlns:p14="http://schemas.microsoft.com/office/powerpoint/2010/main" val="40698287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14000" contrast="51000"/>
                    </a14:imgEffect>
                  </a14:imgLayer>
                </a14:imgProps>
              </a:ext>
              <a:ext uri="{28A0092B-C50C-407E-A947-70E740481C1C}">
                <a14:useLocalDpi xmlns:a14="http://schemas.microsoft.com/office/drawing/2010/main" val="0"/>
              </a:ext>
            </a:extLst>
          </a:blip>
          <a:srcRect t="5023" r="45083"/>
          <a:stretch/>
        </p:blipFill>
        <p:spPr>
          <a:xfrm>
            <a:off x="0" y="-109182"/>
            <a:ext cx="12405815" cy="7106882"/>
          </a:xfrm>
          <a:prstGeom prst="rect">
            <a:avLst/>
          </a:prstGeom>
          <a:effectLst>
            <a:reflection endPos="0" dist="50800" dir="5400000" sy="-100000" algn="bl" rotWithShape="0"/>
          </a:effectLst>
        </p:spPr>
      </p:pic>
      <p:sp>
        <p:nvSpPr>
          <p:cNvPr id="3" name="Rectangle 2"/>
          <p:cNvSpPr/>
          <p:nvPr/>
        </p:nvSpPr>
        <p:spPr>
          <a:xfrm>
            <a:off x="527855" y="385777"/>
            <a:ext cx="10546546" cy="1754326"/>
          </a:xfrm>
          <a:prstGeom prst="rect">
            <a:avLst/>
          </a:prstGeom>
        </p:spPr>
        <p:txBody>
          <a:bodyPr wrap="square">
            <a:spAutoFit/>
          </a:bodyPr>
          <a:lstStyle/>
          <a:p>
            <a:r>
              <a:rPr lang="en-GB" sz="5400" b="1" dirty="0">
                <a:latin typeface="Oswald" panose="00000500000000000000" pitchFamily="2" charset="0"/>
                <a:ea typeface="Times New Roman" panose="02020603050405020304" pitchFamily="18" charset="0"/>
              </a:rPr>
              <a:t>What are the differences between apprenticeships and T Levels?</a:t>
            </a:r>
            <a:endParaRPr lang="en-GB" sz="5400" dirty="0">
              <a:latin typeface="Oswald" panose="00000500000000000000" pitchFamily="2"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475720206"/>
              </p:ext>
            </p:extLst>
          </p:nvPr>
        </p:nvGraphicFramePr>
        <p:xfrm>
          <a:off x="527855" y="2635061"/>
          <a:ext cx="11350104" cy="4005072"/>
        </p:xfrm>
        <a:graphic>
          <a:graphicData uri="http://schemas.openxmlformats.org/drawingml/2006/table">
            <a:tbl>
              <a:tblPr firstRow="1" bandRow="1">
                <a:tableStyleId>{F5AB1C69-6EDB-4FF4-983F-18BD219EF322}</a:tableStyleId>
              </a:tblPr>
              <a:tblGrid>
                <a:gridCol w="5511800">
                  <a:extLst>
                    <a:ext uri="{9D8B030D-6E8A-4147-A177-3AD203B41FA5}">
                      <a16:colId xmlns:a16="http://schemas.microsoft.com/office/drawing/2014/main" val="4241248573"/>
                    </a:ext>
                  </a:extLst>
                </a:gridCol>
                <a:gridCol w="5838304">
                  <a:extLst>
                    <a:ext uri="{9D8B030D-6E8A-4147-A177-3AD203B41FA5}">
                      <a16:colId xmlns:a16="http://schemas.microsoft.com/office/drawing/2014/main" val="3534290880"/>
                    </a:ext>
                  </a:extLst>
                </a:gridCol>
              </a:tblGrid>
              <a:tr h="587905">
                <a:tc>
                  <a:txBody>
                    <a:bodyPr/>
                    <a:lstStyle/>
                    <a:p>
                      <a:pPr algn="ctr"/>
                      <a:r>
                        <a:rPr lang="en-GB" sz="2400" dirty="0">
                          <a:solidFill>
                            <a:schemeClr val="bg1"/>
                          </a:solidFill>
                          <a:latin typeface="Oswald" panose="00000500000000000000" pitchFamily="2" charset="0"/>
                        </a:rPr>
                        <a:t>Apprenticeship</a:t>
                      </a:r>
                    </a:p>
                  </a:txBody>
                  <a:tcPr>
                    <a:solidFill>
                      <a:srgbClr val="765AA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solidFill>
                            <a:schemeClr val="bg1"/>
                          </a:solidFill>
                          <a:latin typeface="Oswald" panose="00000500000000000000" pitchFamily="2" charset="0"/>
                        </a:rPr>
                        <a:t>T Level</a:t>
                      </a:r>
                    </a:p>
                    <a:p>
                      <a:endParaRPr lang="en-GB" dirty="0"/>
                    </a:p>
                  </a:txBody>
                  <a:tcPr>
                    <a:solidFill>
                      <a:srgbClr val="765AAF"/>
                    </a:solidFill>
                  </a:tcPr>
                </a:tc>
                <a:extLst>
                  <a:ext uri="{0D108BD9-81ED-4DB2-BD59-A6C34878D82A}">
                    <a16:rowId xmlns:a16="http://schemas.microsoft.com/office/drawing/2014/main" val="1548653798"/>
                  </a:ext>
                </a:extLst>
              </a:tr>
              <a:tr h="764276">
                <a:tc>
                  <a:txBody>
                    <a:bodyPr/>
                    <a:lstStyle/>
                    <a:p>
                      <a:pPr>
                        <a:lnSpc>
                          <a:spcPct val="150000"/>
                        </a:lnSpc>
                      </a:pPr>
                      <a:r>
                        <a:rPr lang="en-GB" sz="2000" i="0" dirty="0">
                          <a:latin typeface="Oswald" panose="00000500000000000000" pitchFamily="2" charset="0"/>
                        </a:rPr>
                        <a:t>80% in the workplace.</a:t>
                      </a:r>
                    </a:p>
                  </a:txBody>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GB" sz="2000" i="0" dirty="0">
                          <a:latin typeface="Oswald" panose="00000500000000000000" pitchFamily="2" charset="0"/>
                        </a:rPr>
                        <a:t>20% on an extended industry placement: gives an overview of different roles and career routes within an industry.</a:t>
                      </a:r>
                    </a:p>
                    <a:p>
                      <a:pPr marL="0" marR="0" lvl="0" indent="0" algn="l" defTabSz="914400" rtl="0" eaLnBrk="1" fontAlgn="auto" latinLnBrk="0" hangingPunct="1">
                        <a:lnSpc>
                          <a:spcPct val="150000"/>
                        </a:lnSpc>
                        <a:spcBef>
                          <a:spcPts val="0"/>
                        </a:spcBef>
                        <a:spcAft>
                          <a:spcPts val="0"/>
                        </a:spcAft>
                        <a:buClrTx/>
                        <a:buSzTx/>
                        <a:buFontTx/>
                        <a:buNone/>
                        <a:tabLst/>
                        <a:defRPr/>
                      </a:pPr>
                      <a:endParaRPr lang="en-GB" sz="2000" i="0" dirty="0">
                        <a:latin typeface="Oswald" panose="00000500000000000000" pitchFamily="2" charset="0"/>
                      </a:endParaRPr>
                    </a:p>
                  </a:txBody>
                  <a:tcPr/>
                </a:tc>
                <a:extLst>
                  <a:ext uri="{0D108BD9-81ED-4DB2-BD59-A6C34878D82A}">
                    <a16:rowId xmlns:a16="http://schemas.microsoft.com/office/drawing/2014/main" val="3972983202"/>
                  </a:ext>
                </a:extLst>
              </a:tr>
              <a:tr h="1499158">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GB" sz="2000" i="0" dirty="0">
                          <a:latin typeface="Oswald" panose="00000500000000000000" pitchFamily="2" charset="0"/>
                        </a:rPr>
                        <a:t>20% off the job training i.e. an employment opportunity with training for those who are keen on working in a specific role.</a:t>
                      </a:r>
                    </a:p>
                    <a:p>
                      <a:pPr>
                        <a:lnSpc>
                          <a:spcPct val="150000"/>
                        </a:lnSpc>
                      </a:pPr>
                      <a:endParaRPr lang="en-GB" sz="2000" i="0" dirty="0">
                        <a:latin typeface="Oswald" panose="00000500000000000000" pitchFamily="2" charset="0"/>
                      </a:endParaRPr>
                    </a:p>
                  </a:txBody>
                  <a:tcPr/>
                </a:tc>
                <a:tc>
                  <a:txBody>
                    <a:bodyPr/>
                    <a:lstStyle/>
                    <a:p>
                      <a:pPr>
                        <a:lnSpc>
                          <a:spcPct val="150000"/>
                        </a:lnSpc>
                      </a:pPr>
                      <a:r>
                        <a:rPr lang="en-GB" sz="2000" i="0" dirty="0">
                          <a:latin typeface="Oswald" panose="00000500000000000000" pitchFamily="2" charset="0"/>
                        </a:rPr>
                        <a:t>80% classroom</a:t>
                      </a:r>
                      <a:r>
                        <a:rPr lang="en-GB" sz="2000" i="0" baseline="0" dirty="0">
                          <a:latin typeface="Oswald" panose="00000500000000000000" pitchFamily="2" charset="0"/>
                        </a:rPr>
                        <a:t>-based developing knowledge and skills for jobs. </a:t>
                      </a:r>
                      <a:endParaRPr lang="en-GB" sz="2000" i="0" dirty="0">
                        <a:latin typeface="Oswald" panose="00000500000000000000" pitchFamily="2" charset="0"/>
                      </a:endParaRPr>
                    </a:p>
                  </a:txBody>
                  <a:tcPr/>
                </a:tc>
                <a:extLst>
                  <a:ext uri="{0D108BD9-81ED-4DB2-BD59-A6C34878D82A}">
                    <a16:rowId xmlns:a16="http://schemas.microsoft.com/office/drawing/2014/main" val="2415709233"/>
                  </a:ext>
                </a:extLst>
              </a:tr>
            </a:tbl>
          </a:graphicData>
        </a:graphic>
      </p:graphicFrame>
    </p:spTree>
    <p:extLst>
      <p:ext uri="{BB962C8B-B14F-4D97-AF65-F5344CB8AC3E}">
        <p14:creationId xmlns:p14="http://schemas.microsoft.com/office/powerpoint/2010/main" val="1343495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765AAF"/>
        </a:solidFill>
        <a:effectLst/>
      </p:bgPr>
    </p:bg>
    <p:spTree>
      <p:nvGrpSpPr>
        <p:cNvPr id="1" name=""/>
        <p:cNvGrpSpPr/>
        <p:nvPr/>
      </p:nvGrpSpPr>
      <p:grpSpPr>
        <a:xfrm>
          <a:off x="0" y="0"/>
          <a:ext cx="0" cy="0"/>
          <a:chOff x="0" y="0"/>
          <a:chExt cx="0" cy="0"/>
        </a:xfrm>
      </p:grpSpPr>
      <p:sp>
        <p:nvSpPr>
          <p:cNvPr id="2" name="Rectangle 1"/>
          <p:cNvSpPr/>
          <p:nvPr/>
        </p:nvSpPr>
        <p:spPr>
          <a:xfrm>
            <a:off x="295529" y="501479"/>
            <a:ext cx="7067798" cy="4727513"/>
          </a:xfrm>
          <a:prstGeom prst="rect">
            <a:avLst/>
          </a:prstGeom>
        </p:spPr>
        <p:txBody>
          <a:bodyPr wrap="square">
            <a:spAutoFit/>
          </a:bodyPr>
          <a:lstStyle/>
          <a:p>
            <a:pPr marL="36195">
              <a:lnSpc>
                <a:spcPct val="107000"/>
              </a:lnSpc>
              <a:spcAft>
                <a:spcPts val="0"/>
              </a:spcAft>
            </a:pPr>
            <a:r>
              <a:rPr lang="en-GB" sz="9600" b="1" dirty="0">
                <a:solidFill>
                  <a:schemeClr val="bg1"/>
                </a:solidFill>
                <a:latin typeface="Oswald" panose="00000500000000000000" pitchFamily="2" charset="0"/>
                <a:ea typeface="Times New Roman" panose="02020603050405020304" pitchFamily="18" charset="0"/>
                <a:cs typeface="Arial" panose="020B0604020202020204" pitchFamily="34" charset="0"/>
              </a:rPr>
              <a:t>Level 2 Transition Programmes</a:t>
            </a:r>
            <a:endParaRPr lang="en-GB" sz="9600" b="1" dirty="0">
              <a:solidFill>
                <a:schemeClr val="bg1"/>
              </a:solidFill>
              <a:latin typeface="Oswald" panose="00000500000000000000" pitchFamily="2" charset="0"/>
              <a:ea typeface="Arial" panose="020B0604020202020204" pitchFamily="34" charset="0"/>
              <a:cs typeface="Times New Roman" panose="02020603050405020304" pitchFamily="18" charset="0"/>
            </a:endParaRPr>
          </a:p>
        </p:txBody>
      </p:sp>
      <p:sp>
        <p:nvSpPr>
          <p:cNvPr id="4" name="Up Arrow 3"/>
          <p:cNvSpPr/>
          <p:nvPr/>
        </p:nvSpPr>
        <p:spPr>
          <a:xfrm>
            <a:off x="12522495" y="12257767"/>
            <a:ext cx="777426" cy="3953895"/>
          </a:xfrm>
          <a:prstGeom prst="upArrow">
            <a:avLst/>
          </a:prstGeom>
          <a:noFill/>
          <a:ln w="57150">
            <a:solidFill>
              <a:srgbClr val="C3B2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rgbClr val="C3B2D2"/>
                </a:solidFill>
              </a:ln>
              <a:noFill/>
            </a:endParaRPr>
          </a:p>
        </p:txBody>
      </p:sp>
      <p:pic>
        <p:nvPicPr>
          <p:cNvPr id="9218" name="Picture 2" descr="https://www.tlevels.gov.uk/files/images/TLevels_WebsiteAssets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9123" y="248694"/>
            <a:ext cx="3096085" cy="3096085"/>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ttps://www.tlevels.gov.uk/files/images/TLevels_WebsiteAssets1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47501" y="3501189"/>
            <a:ext cx="2646947" cy="2646947"/>
          </a:xfrm>
          <a:prstGeom prst="rect">
            <a:avLst/>
          </a:prstGeom>
          <a:noFill/>
          <a:extLst>
            <a:ext uri="{909E8E84-426E-40DD-AFC4-6F175D3DCCD1}">
              <a14:hiddenFill xmlns:a14="http://schemas.microsoft.com/office/drawing/2010/main">
                <a:solidFill>
                  <a:srgbClr val="FFFFFF"/>
                </a:solidFill>
              </a14:hiddenFill>
            </a:ext>
          </a:extLst>
        </p:spPr>
      </p:pic>
      <p:sp>
        <p:nvSpPr>
          <p:cNvPr id="5" name="Up Arrow 4"/>
          <p:cNvSpPr/>
          <p:nvPr/>
        </p:nvSpPr>
        <p:spPr>
          <a:xfrm>
            <a:off x="10222785" y="2117558"/>
            <a:ext cx="1819275" cy="10797368"/>
          </a:xfrm>
          <a:prstGeom prst="upArrow">
            <a:avLst/>
          </a:prstGeom>
          <a:noFill/>
          <a:ln w="76200">
            <a:solidFill>
              <a:srgbClr val="C3B2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rgbClr val="C3B2D2"/>
                </a:solidFill>
              </a:ln>
              <a:noFill/>
            </a:endParaRPr>
          </a:p>
        </p:txBody>
      </p:sp>
      <p:sp>
        <p:nvSpPr>
          <p:cNvPr id="6" name="Up Arrow 5"/>
          <p:cNvSpPr/>
          <p:nvPr/>
        </p:nvSpPr>
        <p:spPr>
          <a:xfrm>
            <a:off x="9213584" y="5398473"/>
            <a:ext cx="1009201" cy="8979528"/>
          </a:xfrm>
          <a:prstGeom prst="upArrow">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rgbClr val="C3B2D2"/>
                </a:solidFill>
              </a:ln>
              <a:noFill/>
            </a:endParaRPr>
          </a:p>
        </p:txBody>
      </p:sp>
    </p:spTree>
    <p:extLst>
      <p:ext uri="{BB962C8B-B14F-4D97-AF65-F5344CB8AC3E}">
        <p14:creationId xmlns:p14="http://schemas.microsoft.com/office/powerpoint/2010/main" val="8419819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61A6323-18FE-8641-B5B5-A3BDDC24CC80}"/>
              </a:ext>
            </a:extLst>
          </p:cNvPr>
          <p:cNvSpPr>
            <a:spLocks noGrp="1"/>
          </p:cNvSpPr>
          <p:nvPr>
            <p:ph type="title"/>
          </p:nvPr>
        </p:nvSpPr>
        <p:spPr>
          <a:xfrm>
            <a:off x="1284075" y="579164"/>
            <a:ext cx="5861809" cy="596189"/>
          </a:xfrm>
        </p:spPr>
        <p:txBody>
          <a:bodyPr/>
          <a:lstStyle/>
          <a:p>
            <a:endParaRPr lang="en-US" dirty="0">
              <a:solidFill>
                <a:srgbClr val="765AAF"/>
              </a:solidFill>
              <a:latin typeface="Oswald" panose="020B0604020202020204" charset="0"/>
            </a:endParaRPr>
          </a:p>
        </p:txBody>
      </p:sp>
      <p:sp>
        <p:nvSpPr>
          <p:cNvPr id="5" name="Text Placeholder 4">
            <a:extLst>
              <a:ext uri="{FF2B5EF4-FFF2-40B4-BE49-F238E27FC236}">
                <a16:creationId xmlns:a16="http://schemas.microsoft.com/office/drawing/2014/main" id="{A510B5F7-BB6B-4DF4-AB07-13063B6D8843}"/>
              </a:ext>
            </a:extLst>
          </p:cNvPr>
          <p:cNvSpPr>
            <a:spLocks noGrp="1"/>
          </p:cNvSpPr>
          <p:nvPr>
            <p:ph type="body" sz="quarter" idx="10"/>
          </p:nvPr>
        </p:nvSpPr>
        <p:spPr>
          <a:xfrm>
            <a:off x="1372974" y="2350655"/>
            <a:ext cx="6488279" cy="4203700"/>
          </a:xfrm>
        </p:spPr>
        <p:txBody>
          <a:bodyPr>
            <a:normAutofit/>
          </a:bodyPr>
          <a:lstStyle/>
          <a:p>
            <a:pPr marL="342900" indent="-342900" algn="l" defTabSz="457200">
              <a:lnSpc>
                <a:spcPct val="107000"/>
              </a:lnSpc>
              <a:spcAft>
                <a:spcPts val="0"/>
              </a:spcAft>
              <a:buFont typeface="Wingdings" panose="05000000000000000000" pitchFamily="2" charset="2"/>
              <a:buChar char="ü"/>
            </a:pPr>
            <a:r>
              <a:rPr lang="en-GB" sz="2800" dirty="0">
                <a:latin typeface="Oswald" panose="00000500000000000000" pitchFamily="2" charset="0"/>
              </a:rPr>
              <a:t>One year</a:t>
            </a:r>
          </a:p>
          <a:p>
            <a:pPr marL="342900" indent="-342900" algn="l" defTabSz="457200">
              <a:lnSpc>
                <a:spcPct val="107000"/>
              </a:lnSpc>
              <a:spcAft>
                <a:spcPts val="0"/>
              </a:spcAft>
              <a:buFont typeface="Wingdings" panose="05000000000000000000" pitchFamily="2" charset="2"/>
              <a:buChar char="ü"/>
            </a:pPr>
            <a:endParaRPr lang="en-GB" sz="2800" dirty="0">
              <a:latin typeface="Oswald" panose="00000500000000000000" pitchFamily="2" charset="0"/>
            </a:endParaRPr>
          </a:p>
          <a:p>
            <a:pPr marL="342900" indent="-342900" algn="l" defTabSz="457200">
              <a:lnSpc>
                <a:spcPct val="107000"/>
              </a:lnSpc>
              <a:spcAft>
                <a:spcPts val="0"/>
              </a:spcAft>
              <a:buFont typeface="Wingdings" panose="05000000000000000000" pitchFamily="2" charset="2"/>
              <a:buChar char="ü"/>
            </a:pPr>
            <a:r>
              <a:rPr lang="en-GB" sz="2800" dirty="0">
                <a:latin typeface="Oswald" panose="00000500000000000000" pitchFamily="2" charset="0"/>
              </a:rPr>
              <a:t>These courses are specifically designed to develop the skills, experience, knowledge and behaviours to support progression onto a T-Level.</a:t>
            </a:r>
          </a:p>
          <a:p>
            <a:pPr algn="l" defTabSz="457200">
              <a:lnSpc>
                <a:spcPct val="107000"/>
              </a:lnSpc>
              <a:spcAft>
                <a:spcPts val="0"/>
              </a:spcAft>
            </a:pPr>
            <a:endParaRPr lang="en-GB" sz="2400" dirty="0">
              <a:latin typeface="Oswald" panose="00000500000000000000" pitchFamily="2" charset="0"/>
            </a:endParaRPr>
          </a:p>
          <a:p>
            <a:pPr marL="342900" lvl="0" indent="-342900" algn="l">
              <a:lnSpc>
                <a:spcPct val="107000"/>
              </a:lnSpc>
              <a:spcAft>
                <a:spcPts val="0"/>
              </a:spcAft>
              <a:buFont typeface="Symbol" panose="05050102010706020507" pitchFamily="18" charset="2"/>
              <a:buChar char=""/>
            </a:pPr>
            <a:endParaRPr lang="en-GB" sz="2400" b="1" dirty="0">
              <a:latin typeface="Oswald" panose="00000500000000000000" pitchFamily="2" charset="0"/>
              <a:cs typeface="Arial" panose="020B0604020202020204" pitchFamily="34" charset="0"/>
            </a:endParaRPr>
          </a:p>
          <a:p>
            <a:pPr marL="342900" lvl="0" indent="-342900" algn="l">
              <a:lnSpc>
                <a:spcPct val="107000"/>
              </a:lnSpc>
              <a:spcAft>
                <a:spcPts val="0"/>
              </a:spcAft>
              <a:buFont typeface="Symbol" panose="05050102010706020507" pitchFamily="18" charset="2"/>
              <a:buChar char=""/>
            </a:pPr>
            <a:endParaRPr lang="en-GB" dirty="0"/>
          </a:p>
        </p:txBody>
      </p:sp>
    </p:spTree>
    <p:extLst>
      <p:ext uri="{BB962C8B-B14F-4D97-AF65-F5344CB8AC3E}">
        <p14:creationId xmlns:p14="http://schemas.microsoft.com/office/powerpoint/2010/main" val="39803939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14000" contrast="51000"/>
                    </a14:imgEffect>
                  </a14:imgLayer>
                </a14:imgProps>
              </a:ext>
              <a:ext uri="{28A0092B-C50C-407E-A947-70E740481C1C}">
                <a14:useLocalDpi xmlns:a14="http://schemas.microsoft.com/office/drawing/2010/main" val="0"/>
              </a:ext>
            </a:extLst>
          </a:blip>
          <a:srcRect t="5709"/>
          <a:stretch/>
        </p:blipFill>
        <p:spPr>
          <a:xfrm>
            <a:off x="0" y="-95535"/>
            <a:ext cx="12320338" cy="7271951"/>
          </a:xfrm>
          <a:prstGeom prst="rect">
            <a:avLst/>
          </a:prstGeom>
          <a:effectLst>
            <a:reflection endPos="0" dist="50800" dir="5400000" sy="-100000" algn="bl" rotWithShape="0"/>
          </a:effectLst>
        </p:spPr>
      </p:pic>
      <p:sp>
        <p:nvSpPr>
          <p:cNvPr id="3" name="Up Arrow 2"/>
          <p:cNvSpPr/>
          <p:nvPr/>
        </p:nvSpPr>
        <p:spPr>
          <a:xfrm>
            <a:off x="2318321" y="327269"/>
            <a:ext cx="7683689" cy="8609932"/>
          </a:xfrm>
          <a:prstGeom prst="upArrow">
            <a:avLst>
              <a:gd name="adj1" fmla="val 50000"/>
              <a:gd name="adj2" fmla="val 59577"/>
            </a:avLst>
          </a:prstGeom>
          <a:solidFill>
            <a:srgbClr val="765AAF"/>
          </a:solidFill>
          <a:ln w="184150">
            <a:solidFill>
              <a:srgbClr val="765A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rgbClr val="815EA1"/>
                </a:solidFill>
              </a:ln>
              <a:noFill/>
            </a:endParaRPr>
          </a:p>
        </p:txBody>
      </p:sp>
      <p:sp>
        <p:nvSpPr>
          <p:cNvPr id="5" name="Rectangle 4"/>
          <p:cNvSpPr/>
          <p:nvPr/>
        </p:nvSpPr>
        <p:spPr>
          <a:xfrm>
            <a:off x="3836565" y="1385595"/>
            <a:ext cx="4647198" cy="2123658"/>
          </a:xfrm>
          <a:prstGeom prst="rect">
            <a:avLst/>
          </a:prstGeom>
        </p:spPr>
        <p:txBody>
          <a:bodyPr wrap="square">
            <a:spAutoFit/>
          </a:bodyPr>
          <a:lstStyle/>
          <a:p>
            <a:pPr algn="ctr"/>
            <a:r>
              <a:rPr lang="en-US" sz="6600" b="1" dirty="0">
                <a:solidFill>
                  <a:schemeClr val="bg1"/>
                </a:solidFill>
                <a:latin typeface="Oswald" panose="00000500000000000000" pitchFamily="2" charset="0"/>
              </a:rPr>
              <a:t>Any questions?</a:t>
            </a:r>
            <a:endParaRPr lang="en-US" sz="6600" b="1" i="0" dirty="0">
              <a:solidFill>
                <a:schemeClr val="bg1"/>
              </a:solidFill>
              <a:effectLst/>
              <a:latin typeface="Oswald" panose="00000500000000000000" pitchFamily="2" charset="0"/>
            </a:endParaRPr>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06506" y="5936998"/>
            <a:ext cx="1307314" cy="980486"/>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33575" y="5031537"/>
            <a:ext cx="2053175" cy="670465"/>
          </a:xfrm>
          <a:prstGeom prst="rect">
            <a:avLst/>
          </a:prstGeom>
        </p:spPr>
      </p:pic>
    </p:spTree>
    <p:extLst>
      <p:ext uri="{BB962C8B-B14F-4D97-AF65-F5344CB8AC3E}">
        <p14:creationId xmlns:p14="http://schemas.microsoft.com/office/powerpoint/2010/main" val="17956127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765AAF"/>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BEBA8EAE-BF5A-486C-A8C5-ECC9F3942E4B}">
                <a14:imgProps xmlns:a14="http://schemas.microsoft.com/office/drawing/2010/main">
                  <a14:imgLayer r:embed="rId4">
                    <a14:imgEffect>
                      <a14:brightnessContrast bright="14000" contrast="51000"/>
                    </a14:imgEffect>
                  </a14:imgLayer>
                </a14:imgProps>
              </a:ext>
              <a:ext uri="{28A0092B-C50C-407E-A947-70E740481C1C}">
                <a14:useLocalDpi xmlns:a14="http://schemas.microsoft.com/office/drawing/2010/main" val="0"/>
              </a:ext>
            </a:extLst>
          </a:blip>
          <a:stretch>
            <a:fillRect/>
          </a:stretch>
        </p:blipFill>
        <p:spPr>
          <a:xfrm>
            <a:off x="5869101" y="0"/>
            <a:ext cx="10058400" cy="6858000"/>
          </a:xfrm>
          <a:prstGeom prst="rect">
            <a:avLst/>
          </a:prstGeom>
          <a:effectLst>
            <a:reflection endPos="0" dist="50800" dir="5400000" sy="-100000" algn="bl" rotWithShape="0"/>
          </a:effectLst>
        </p:spPr>
      </p:pic>
      <p:sp>
        <p:nvSpPr>
          <p:cNvPr id="2" name="Rectangle 1"/>
          <p:cNvSpPr/>
          <p:nvPr/>
        </p:nvSpPr>
        <p:spPr>
          <a:xfrm>
            <a:off x="383263" y="845812"/>
            <a:ext cx="4429368" cy="750975"/>
          </a:xfrm>
          <a:prstGeom prst="rect">
            <a:avLst/>
          </a:prstGeom>
        </p:spPr>
        <p:txBody>
          <a:bodyPr wrap="square">
            <a:spAutoFit/>
          </a:bodyPr>
          <a:lstStyle/>
          <a:p>
            <a:pPr marL="36195">
              <a:lnSpc>
                <a:spcPct val="107000"/>
              </a:lnSpc>
              <a:spcAft>
                <a:spcPts val="0"/>
              </a:spcAft>
            </a:pPr>
            <a:r>
              <a:rPr lang="en-GB" sz="4000" b="1" dirty="0">
                <a:solidFill>
                  <a:schemeClr val="bg1"/>
                </a:solidFill>
                <a:latin typeface="Oswald" panose="00000500000000000000" pitchFamily="2" charset="0"/>
                <a:ea typeface="Times New Roman" panose="02020603050405020304" pitchFamily="18" charset="0"/>
                <a:cs typeface="Arial" panose="020B0604020202020204" pitchFamily="34" charset="0"/>
              </a:rPr>
              <a:t>What are T Levels? </a:t>
            </a:r>
            <a:endParaRPr lang="en-GB" sz="4000" b="1" dirty="0">
              <a:solidFill>
                <a:schemeClr val="bg1"/>
              </a:solidFill>
              <a:latin typeface="Oswald" panose="00000500000000000000" pitchFamily="2" charset="0"/>
              <a:ea typeface="Arial" panose="020B0604020202020204" pitchFamily="34" charset="0"/>
              <a:cs typeface="Times New Roman" panose="02020603050405020304" pitchFamily="18" charset="0"/>
            </a:endParaRPr>
          </a:p>
        </p:txBody>
      </p:sp>
      <p:sp>
        <p:nvSpPr>
          <p:cNvPr id="3" name="Rectangle 2"/>
          <p:cNvSpPr/>
          <p:nvPr/>
        </p:nvSpPr>
        <p:spPr>
          <a:xfrm>
            <a:off x="383262" y="2003708"/>
            <a:ext cx="5212320" cy="3785652"/>
          </a:xfrm>
          <a:prstGeom prst="rect">
            <a:avLst/>
          </a:prstGeom>
        </p:spPr>
        <p:txBody>
          <a:bodyPr wrap="square">
            <a:spAutoFit/>
          </a:bodyPr>
          <a:lstStyle/>
          <a:p>
            <a:r>
              <a:rPr lang="en-US" sz="2400" i="0" dirty="0">
                <a:solidFill>
                  <a:schemeClr val="bg1"/>
                </a:solidFill>
                <a:effectLst/>
                <a:latin typeface="Oswald" panose="00000500000000000000" pitchFamily="2" charset="0"/>
              </a:rPr>
              <a:t>2-year qualification</a:t>
            </a:r>
          </a:p>
          <a:p>
            <a:endParaRPr lang="en-US" sz="2400" dirty="0">
              <a:solidFill>
                <a:schemeClr val="bg1"/>
              </a:solidFill>
              <a:latin typeface="Oswald" panose="00000500000000000000" pitchFamily="2" charset="0"/>
            </a:endParaRPr>
          </a:p>
          <a:p>
            <a:r>
              <a:rPr lang="en-US" sz="2400" i="0" dirty="0">
                <a:solidFill>
                  <a:schemeClr val="bg1"/>
                </a:solidFill>
                <a:effectLst/>
                <a:latin typeface="Oswald" panose="00000500000000000000" pitchFamily="2" charset="0"/>
              </a:rPr>
              <a:t>Post GCSE</a:t>
            </a:r>
          </a:p>
          <a:p>
            <a:endParaRPr lang="en-US" sz="2400" i="0" dirty="0">
              <a:solidFill>
                <a:schemeClr val="bg1"/>
              </a:solidFill>
              <a:effectLst/>
              <a:latin typeface="Oswald" panose="00000500000000000000" pitchFamily="2" charset="0"/>
            </a:endParaRPr>
          </a:p>
          <a:p>
            <a:r>
              <a:rPr lang="en-US" sz="2400" i="0" dirty="0">
                <a:solidFill>
                  <a:schemeClr val="bg1"/>
                </a:solidFill>
                <a:effectLst/>
                <a:latin typeface="Oswald" panose="00000500000000000000" pitchFamily="2" charset="0"/>
              </a:rPr>
              <a:t>They bring classroom learning and an extended industry placement together on a course designed with businesses and employers.</a:t>
            </a:r>
          </a:p>
          <a:p>
            <a:endParaRPr lang="en-US" sz="2400" dirty="0">
              <a:solidFill>
                <a:schemeClr val="bg1"/>
              </a:solidFill>
              <a:latin typeface="Oswald" panose="00000500000000000000" pitchFamily="2" charset="0"/>
            </a:endParaRPr>
          </a:p>
          <a:p>
            <a:r>
              <a:rPr lang="en-US" sz="2400" i="0" dirty="0">
                <a:solidFill>
                  <a:schemeClr val="bg1"/>
                </a:solidFill>
                <a:effectLst/>
                <a:latin typeface="Oswald" panose="00000500000000000000" pitchFamily="2" charset="0"/>
              </a:rPr>
              <a:t>16-19 ( or up to 25 with an EHCP)</a:t>
            </a:r>
          </a:p>
        </p:txBody>
      </p:sp>
      <p:sp>
        <p:nvSpPr>
          <p:cNvPr id="4" name="Up Arrow 3"/>
          <p:cNvSpPr/>
          <p:nvPr/>
        </p:nvSpPr>
        <p:spPr>
          <a:xfrm>
            <a:off x="9057564" y="845812"/>
            <a:ext cx="2820807" cy="8979528"/>
          </a:xfrm>
          <a:prstGeom prst="upArrow">
            <a:avLst/>
          </a:prstGeom>
          <a:noFill/>
          <a:ln w="184150">
            <a:solidFill>
              <a:srgbClr val="765A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rgbClr val="C3B2D2"/>
                </a:solidFill>
              </a:ln>
              <a:noFill/>
            </a:endParaRPr>
          </a:p>
        </p:txBody>
      </p:sp>
      <p:sp>
        <p:nvSpPr>
          <p:cNvPr id="5" name="Up Arrow 4"/>
          <p:cNvSpPr/>
          <p:nvPr/>
        </p:nvSpPr>
        <p:spPr>
          <a:xfrm>
            <a:off x="4687883" y="5050696"/>
            <a:ext cx="1275504" cy="7697129"/>
          </a:xfrm>
          <a:prstGeom prst="upArrow">
            <a:avLst/>
          </a:prstGeom>
          <a:noFill/>
          <a:ln w="57150">
            <a:solidFill>
              <a:srgbClr val="C3B2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rgbClr val="C3B2D2"/>
                </a:solidFill>
              </a:ln>
              <a:noFill/>
            </a:endParaRPr>
          </a:p>
        </p:txBody>
      </p:sp>
      <p:sp>
        <p:nvSpPr>
          <p:cNvPr id="7" name="Up Arrow 6"/>
          <p:cNvSpPr/>
          <p:nvPr/>
        </p:nvSpPr>
        <p:spPr>
          <a:xfrm>
            <a:off x="7397796" y="3429000"/>
            <a:ext cx="3500505" cy="8338328"/>
          </a:xfrm>
          <a:prstGeom prst="upArrow">
            <a:avLst/>
          </a:prstGeom>
          <a:noFill/>
          <a:ln w="57150">
            <a:solidFill>
              <a:srgbClr val="C3B2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rgbClr val="C3B2D2"/>
                </a:solidFill>
              </a:ln>
              <a:noFill/>
            </a:endParaRPr>
          </a:p>
        </p:txBody>
      </p:sp>
      <p:sp>
        <p:nvSpPr>
          <p:cNvPr id="8" name="Up Arrow 7"/>
          <p:cNvSpPr/>
          <p:nvPr/>
        </p:nvSpPr>
        <p:spPr>
          <a:xfrm>
            <a:off x="6388595" y="2787800"/>
            <a:ext cx="1009201" cy="8979528"/>
          </a:xfrm>
          <a:prstGeom prst="upArrow">
            <a:avLst/>
          </a:prstGeom>
          <a:noFill/>
          <a:ln w="76200">
            <a:solidFill>
              <a:srgbClr val="765A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rgbClr val="C3B2D2"/>
                </a:solidFill>
              </a:ln>
              <a:noFill/>
            </a:endParaRPr>
          </a:p>
        </p:txBody>
      </p:sp>
    </p:spTree>
    <p:extLst>
      <p:ext uri="{BB962C8B-B14F-4D97-AF65-F5344CB8AC3E}">
        <p14:creationId xmlns:p14="http://schemas.microsoft.com/office/powerpoint/2010/main" val="19185802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14000" contrast="51000"/>
                    </a14:imgEffect>
                  </a14:imgLayer>
                </a14:imgProps>
              </a:ext>
              <a:ext uri="{28A0092B-C50C-407E-A947-70E740481C1C}">
                <a14:useLocalDpi xmlns:a14="http://schemas.microsoft.com/office/drawing/2010/main" val="0"/>
              </a:ext>
            </a:extLst>
          </a:blip>
          <a:srcRect t="5023" r="45083"/>
          <a:stretch/>
        </p:blipFill>
        <p:spPr>
          <a:xfrm>
            <a:off x="6882062" y="-109182"/>
            <a:ext cx="5523753" cy="6967181"/>
          </a:xfrm>
          <a:prstGeom prst="rect">
            <a:avLst/>
          </a:prstGeom>
          <a:effectLst>
            <a:reflection endPos="0" dist="50800" dir="5400000" sy="-100000" algn="bl" rotWithShape="0"/>
          </a:effectLst>
        </p:spPr>
      </p:pic>
      <p:pic>
        <p:nvPicPr>
          <p:cNvPr id="2050" name="Picture 2" descr="https://www.tlevels.gov.uk/files/images/TLevels_WebsiteAssets1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1"/>
            <a:ext cx="6882063" cy="688206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7024645" y="1278899"/>
            <a:ext cx="4637006" cy="3939540"/>
          </a:xfrm>
          <a:prstGeom prst="rect">
            <a:avLst/>
          </a:prstGeom>
        </p:spPr>
        <p:txBody>
          <a:bodyPr wrap="square">
            <a:spAutoFit/>
          </a:bodyPr>
          <a:lstStyle/>
          <a:p>
            <a:pPr algn="just"/>
            <a:r>
              <a:rPr lang="en-US" sz="2500" i="0" dirty="0">
                <a:solidFill>
                  <a:srgbClr val="000000"/>
                </a:solidFill>
                <a:effectLst/>
                <a:latin typeface="Oswald" panose="00000500000000000000" pitchFamily="2" charset="0"/>
              </a:rPr>
              <a:t>T Levels are ideal for students who have finished GCSEs and want the knowledge and experience to get straight into employment, an apprenticeship or higher education.</a:t>
            </a:r>
          </a:p>
          <a:p>
            <a:pPr algn="just"/>
            <a:endParaRPr lang="en-US" sz="2500" i="0" dirty="0">
              <a:solidFill>
                <a:srgbClr val="000000"/>
              </a:solidFill>
              <a:effectLst/>
              <a:latin typeface="Oswald" panose="00000500000000000000" pitchFamily="2" charset="0"/>
            </a:endParaRPr>
          </a:p>
          <a:p>
            <a:pPr algn="just"/>
            <a:r>
              <a:rPr lang="en-US" sz="2500" i="0" dirty="0">
                <a:solidFill>
                  <a:srgbClr val="000000"/>
                </a:solidFill>
                <a:effectLst/>
                <a:latin typeface="Oswald" panose="00000500000000000000" pitchFamily="2" charset="0"/>
              </a:rPr>
              <a:t>80% in the classroom and 20% on a 45-day placement with an employer to gain knowledge and skills companies look for.</a:t>
            </a:r>
          </a:p>
        </p:txBody>
      </p:sp>
    </p:spTree>
    <p:extLst>
      <p:ext uri="{BB962C8B-B14F-4D97-AF65-F5344CB8AC3E}">
        <p14:creationId xmlns:p14="http://schemas.microsoft.com/office/powerpoint/2010/main" val="42346740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14000" contrast="51000"/>
                    </a14:imgEffect>
                  </a14:imgLayer>
                </a14:imgProps>
              </a:ext>
              <a:ext uri="{28A0092B-C50C-407E-A947-70E740481C1C}">
                <a14:useLocalDpi xmlns:a14="http://schemas.microsoft.com/office/drawing/2010/main" val="0"/>
              </a:ext>
            </a:extLst>
          </a:blip>
          <a:srcRect l="45816" t="7822"/>
          <a:stretch/>
        </p:blipFill>
        <p:spPr>
          <a:xfrm>
            <a:off x="0" y="-92123"/>
            <a:ext cx="5450006" cy="7076364"/>
          </a:xfrm>
          <a:prstGeom prst="rect">
            <a:avLst/>
          </a:prstGeom>
          <a:effectLst>
            <a:reflection endPos="0" dist="50800" dir="5400000" sy="-100000" algn="bl" rotWithShape="0"/>
          </a:effectLst>
        </p:spPr>
      </p:pic>
      <p:pic>
        <p:nvPicPr>
          <p:cNvPr id="4098" name="Picture 2" descr="https://www.tlevels.gov.uk/files/images/TLevels_WebsiteAssets18.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99881" y="0"/>
            <a:ext cx="6892119" cy="689211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73605" y="2107231"/>
            <a:ext cx="4602546" cy="2185214"/>
          </a:xfrm>
          <a:prstGeom prst="rect">
            <a:avLst/>
          </a:prstGeom>
        </p:spPr>
        <p:txBody>
          <a:bodyPr wrap="square">
            <a:spAutoFit/>
          </a:bodyPr>
          <a:lstStyle/>
          <a:p>
            <a:pPr algn="just"/>
            <a:r>
              <a:rPr lang="en-US" sz="2800" i="0" dirty="0">
                <a:solidFill>
                  <a:srgbClr val="000000"/>
                </a:solidFill>
                <a:effectLst/>
                <a:latin typeface="Oswald" panose="00000500000000000000" pitchFamily="2" charset="0"/>
              </a:rPr>
              <a:t>T </a:t>
            </a:r>
            <a:r>
              <a:rPr lang="en-US" sz="2800" dirty="0">
                <a:solidFill>
                  <a:srgbClr val="000000"/>
                </a:solidFill>
                <a:latin typeface="Oswald" panose="00000500000000000000" pitchFamily="2" charset="0"/>
              </a:rPr>
              <a:t>Levels are level 3 qualifications which take 2 years of full time study and are equivalent to 3 A Levels.</a:t>
            </a:r>
          </a:p>
          <a:p>
            <a:pPr algn="just"/>
            <a:endParaRPr lang="en-US" sz="2400" dirty="0">
              <a:solidFill>
                <a:srgbClr val="000000"/>
              </a:solidFill>
              <a:latin typeface="Oswald" panose="00000500000000000000" pitchFamily="2" charset="0"/>
            </a:endParaRPr>
          </a:p>
        </p:txBody>
      </p:sp>
    </p:spTree>
    <p:extLst>
      <p:ext uri="{BB962C8B-B14F-4D97-AF65-F5344CB8AC3E}">
        <p14:creationId xmlns:p14="http://schemas.microsoft.com/office/powerpoint/2010/main" val="12802084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765AAF"/>
        </a:solidFill>
        <a:effectLst/>
      </p:bgPr>
    </p:bg>
    <p:spTree>
      <p:nvGrpSpPr>
        <p:cNvPr id="1" name=""/>
        <p:cNvGrpSpPr/>
        <p:nvPr/>
      </p:nvGrpSpPr>
      <p:grpSpPr>
        <a:xfrm>
          <a:off x="0" y="0"/>
          <a:ext cx="0" cy="0"/>
          <a:chOff x="0" y="0"/>
          <a:chExt cx="0" cy="0"/>
        </a:xfrm>
      </p:grpSpPr>
      <p:sp>
        <p:nvSpPr>
          <p:cNvPr id="4" name="Up Arrow 3"/>
          <p:cNvSpPr/>
          <p:nvPr/>
        </p:nvSpPr>
        <p:spPr>
          <a:xfrm>
            <a:off x="5492944" y="3200400"/>
            <a:ext cx="4016670" cy="8190831"/>
          </a:xfrm>
          <a:prstGeom prst="upArrow">
            <a:avLst/>
          </a:prstGeom>
          <a:noFill/>
          <a:ln w="184150">
            <a:solidFill>
              <a:srgbClr val="C3B2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rgbClr val="C3B2D2"/>
                </a:solidFill>
              </a:ln>
              <a:noFill/>
            </a:endParaRPr>
          </a:p>
        </p:txBody>
      </p:sp>
      <p:sp>
        <p:nvSpPr>
          <p:cNvPr id="3" name="Up Arrow 2"/>
          <p:cNvSpPr/>
          <p:nvPr/>
        </p:nvSpPr>
        <p:spPr>
          <a:xfrm>
            <a:off x="7759700" y="279400"/>
            <a:ext cx="4864100" cy="8547100"/>
          </a:xfrm>
          <a:prstGeom prst="upArrow">
            <a:avLst/>
          </a:prstGeom>
          <a:noFill/>
          <a:ln w="184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rgbClr val="815EA1"/>
                </a:solidFill>
              </a:ln>
              <a:noFill/>
            </a:endParaRPr>
          </a:p>
        </p:txBody>
      </p:sp>
      <p:sp>
        <p:nvSpPr>
          <p:cNvPr id="5" name="TextBox 4">
            <a:extLst>
              <a:ext uri="{FF2B5EF4-FFF2-40B4-BE49-F238E27FC236}">
                <a16:creationId xmlns:a16="http://schemas.microsoft.com/office/drawing/2014/main" id="{365F1FB5-1554-4710-9B5C-28984070D912}"/>
              </a:ext>
            </a:extLst>
          </p:cNvPr>
          <p:cNvSpPr txBox="1"/>
          <p:nvPr/>
        </p:nvSpPr>
        <p:spPr>
          <a:xfrm>
            <a:off x="318655" y="526476"/>
            <a:ext cx="6761017" cy="5355312"/>
          </a:xfrm>
          <a:prstGeom prst="rect">
            <a:avLst/>
          </a:prstGeom>
          <a:noFill/>
        </p:spPr>
        <p:txBody>
          <a:bodyPr wrap="square" rtlCol="0">
            <a:spAutoFit/>
          </a:bodyPr>
          <a:lstStyle/>
          <a:p>
            <a:endParaRPr lang="en-GB" sz="2400" dirty="0">
              <a:solidFill>
                <a:schemeClr val="bg1"/>
              </a:solidFill>
              <a:latin typeface="Oswald" panose="020B0604020202020204" charset="0"/>
            </a:endParaRPr>
          </a:p>
          <a:p>
            <a:r>
              <a:rPr lang="en-GB" sz="2400" dirty="0">
                <a:solidFill>
                  <a:schemeClr val="bg1"/>
                </a:solidFill>
                <a:latin typeface="Oswald" panose="020B0604020202020204" charset="0"/>
              </a:rPr>
              <a:t>The first 3 T Levels launched in September 2020, with a further 7 introduced in September 2021.</a:t>
            </a:r>
          </a:p>
          <a:p>
            <a:endParaRPr lang="en-GB" sz="2400" dirty="0">
              <a:solidFill>
                <a:schemeClr val="bg1"/>
              </a:solidFill>
              <a:latin typeface="Oswald" panose="020B0604020202020204" charset="0"/>
            </a:endParaRPr>
          </a:p>
          <a:p>
            <a:r>
              <a:rPr lang="en-GB" sz="2400" dirty="0">
                <a:solidFill>
                  <a:schemeClr val="bg1"/>
                </a:solidFill>
                <a:latin typeface="Oswald" panose="020B0604020202020204" charset="0"/>
              </a:rPr>
              <a:t>In September 2022, an additional 6 T Levels will be launched, with the remaining 7 beginning in September 2023.</a:t>
            </a:r>
          </a:p>
          <a:p>
            <a:endParaRPr lang="en-GB" sz="2400" dirty="0">
              <a:solidFill>
                <a:schemeClr val="bg1"/>
              </a:solidFill>
              <a:latin typeface="Oswald" panose="020B0604020202020204" charset="0"/>
            </a:endParaRPr>
          </a:p>
          <a:p>
            <a:r>
              <a:rPr lang="en-GB" sz="2400" dirty="0">
                <a:solidFill>
                  <a:schemeClr val="bg1"/>
                </a:solidFill>
                <a:latin typeface="Oswald" panose="020B0604020202020204" charset="0"/>
              </a:rPr>
              <a:t>At Wirral Met we will be offering 3 T Levels from September in:  Onsite Construction - Carpentry and Joinery Digital Support Services Education &amp; Childcare - Early Years Educator</a:t>
            </a:r>
          </a:p>
          <a:p>
            <a:endParaRPr lang="en-GB" dirty="0">
              <a:solidFill>
                <a:schemeClr val="bg1"/>
              </a:solidFill>
              <a:latin typeface="Oswald" panose="020B0604020202020204" charset="0"/>
            </a:endParaRPr>
          </a:p>
          <a:p>
            <a:r>
              <a:rPr lang="en-GB" dirty="0">
                <a:solidFill>
                  <a:schemeClr val="bg1"/>
                </a:solidFill>
                <a:hlinkClick r:id="rId3">
                  <a:extLst>
                    <a:ext uri="{A12FA001-AC4F-418D-AE19-62706E023703}">
                      <ahyp:hlinkClr xmlns:ahyp="http://schemas.microsoft.com/office/drawing/2018/hyperlinkcolor" val="tx"/>
                    </a:ext>
                  </a:extLst>
                </a:hlinkClick>
              </a:rPr>
              <a:t>Providers selected to deliver T Levels and providers planning to deliver the T Level Transition Programme - GOV.UK (www.gov.uk)</a:t>
            </a:r>
            <a:endParaRPr lang="en-GB" dirty="0">
              <a:solidFill>
                <a:schemeClr val="bg1"/>
              </a:solidFill>
              <a:latin typeface="Oswald" panose="020B0604020202020204" charset="0"/>
            </a:endParaRPr>
          </a:p>
        </p:txBody>
      </p:sp>
    </p:spTree>
    <p:extLst>
      <p:ext uri="{BB962C8B-B14F-4D97-AF65-F5344CB8AC3E}">
        <p14:creationId xmlns:p14="http://schemas.microsoft.com/office/powerpoint/2010/main" val="41081212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765AAF"/>
        </a:solidFill>
        <a:effectLst/>
      </p:bgPr>
    </p:bg>
    <p:spTree>
      <p:nvGrpSpPr>
        <p:cNvPr id="1" name=""/>
        <p:cNvGrpSpPr/>
        <p:nvPr/>
      </p:nvGrpSpPr>
      <p:grpSpPr>
        <a:xfrm>
          <a:off x="0" y="0"/>
          <a:ext cx="0" cy="0"/>
          <a:chOff x="0" y="0"/>
          <a:chExt cx="0" cy="0"/>
        </a:xfrm>
      </p:grpSpPr>
      <p:sp>
        <p:nvSpPr>
          <p:cNvPr id="2" name="Rectangle 1"/>
          <p:cNvSpPr/>
          <p:nvPr/>
        </p:nvSpPr>
        <p:spPr>
          <a:xfrm>
            <a:off x="295529" y="501479"/>
            <a:ext cx="7067798" cy="6020110"/>
          </a:xfrm>
          <a:prstGeom prst="rect">
            <a:avLst/>
          </a:prstGeom>
        </p:spPr>
        <p:txBody>
          <a:bodyPr wrap="square">
            <a:spAutoFit/>
          </a:bodyPr>
          <a:lstStyle/>
          <a:p>
            <a:pPr marL="36195">
              <a:lnSpc>
                <a:spcPct val="107000"/>
              </a:lnSpc>
              <a:spcAft>
                <a:spcPts val="0"/>
              </a:spcAft>
            </a:pPr>
            <a:r>
              <a:rPr lang="en-GB" sz="12000" b="1" dirty="0">
                <a:solidFill>
                  <a:schemeClr val="bg1"/>
                </a:solidFill>
                <a:latin typeface="Oswald" panose="00000500000000000000" pitchFamily="2" charset="0"/>
                <a:ea typeface="Times New Roman" panose="02020603050405020304" pitchFamily="18" charset="0"/>
                <a:cs typeface="Arial" panose="020B0604020202020204" pitchFamily="34" charset="0"/>
              </a:rPr>
              <a:t>How will</a:t>
            </a:r>
          </a:p>
          <a:p>
            <a:pPr marL="36195">
              <a:lnSpc>
                <a:spcPct val="107000"/>
              </a:lnSpc>
              <a:spcAft>
                <a:spcPts val="0"/>
              </a:spcAft>
            </a:pPr>
            <a:r>
              <a:rPr lang="en-GB" sz="12000" b="1" dirty="0">
                <a:solidFill>
                  <a:schemeClr val="bg1"/>
                </a:solidFill>
                <a:latin typeface="Oswald" panose="00000500000000000000" pitchFamily="2" charset="0"/>
                <a:ea typeface="Times New Roman" panose="02020603050405020304" pitchFamily="18" charset="0"/>
                <a:cs typeface="Arial" panose="020B0604020202020204" pitchFamily="34" charset="0"/>
              </a:rPr>
              <a:t>T Levels be taught?</a:t>
            </a:r>
            <a:endParaRPr lang="en-GB" sz="12000" b="1" dirty="0">
              <a:solidFill>
                <a:schemeClr val="bg1"/>
              </a:solidFill>
              <a:latin typeface="Oswald" panose="00000500000000000000" pitchFamily="2" charset="0"/>
              <a:ea typeface="Arial" panose="020B0604020202020204" pitchFamily="34" charset="0"/>
              <a:cs typeface="Times New Roman" panose="02020603050405020304" pitchFamily="18" charset="0"/>
            </a:endParaRPr>
          </a:p>
        </p:txBody>
      </p:sp>
      <p:sp>
        <p:nvSpPr>
          <p:cNvPr id="4" name="Up Arrow 3"/>
          <p:cNvSpPr/>
          <p:nvPr/>
        </p:nvSpPr>
        <p:spPr>
          <a:xfrm>
            <a:off x="12522495" y="12257767"/>
            <a:ext cx="777426" cy="3953895"/>
          </a:xfrm>
          <a:prstGeom prst="upArrow">
            <a:avLst/>
          </a:prstGeom>
          <a:noFill/>
          <a:ln w="57150">
            <a:solidFill>
              <a:srgbClr val="C3B2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rgbClr val="C3B2D2"/>
                </a:solidFill>
              </a:ln>
              <a:noFill/>
            </a:endParaRPr>
          </a:p>
        </p:txBody>
      </p:sp>
      <p:pic>
        <p:nvPicPr>
          <p:cNvPr id="9218" name="Picture 2" descr="https://www.tlevels.gov.uk/files/images/TLevels_WebsiteAssets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9123" y="248694"/>
            <a:ext cx="3096085" cy="3096085"/>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ttps://www.tlevels.gov.uk/files/images/TLevels_WebsiteAssets1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47501" y="3501189"/>
            <a:ext cx="2646947" cy="2646947"/>
          </a:xfrm>
          <a:prstGeom prst="rect">
            <a:avLst/>
          </a:prstGeom>
          <a:noFill/>
          <a:extLst>
            <a:ext uri="{909E8E84-426E-40DD-AFC4-6F175D3DCCD1}">
              <a14:hiddenFill xmlns:a14="http://schemas.microsoft.com/office/drawing/2010/main">
                <a:solidFill>
                  <a:srgbClr val="FFFFFF"/>
                </a:solidFill>
              </a14:hiddenFill>
            </a:ext>
          </a:extLst>
        </p:spPr>
      </p:pic>
      <p:sp>
        <p:nvSpPr>
          <p:cNvPr id="5" name="Up Arrow 4"/>
          <p:cNvSpPr/>
          <p:nvPr/>
        </p:nvSpPr>
        <p:spPr>
          <a:xfrm>
            <a:off x="10222785" y="2117558"/>
            <a:ext cx="1819275" cy="10797368"/>
          </a:xfrm>
          <a:prstGeom prst="upArrow">
            <a:avLst/>
          </a:prstGeom>
          <a:noFill/>
          <a:ln w="76200">
            <a:solidFill>
              <a:srgbClr val="C3B2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rgbClr val="C3B2D2"/>
                </a:solidFill>
              </a:ln>
              <a:noFill/>
            </a:endParaRPr>
          </a:p>
        </p:txBody>
      </p:sp>
      <p:sp>
        <p:nvSpPr>
          <p:cNvPr id="6" name="Up Arrow 5"/>
          <p:cNvSpPr/>
          <p:nvPr/>
        </p:nvSpPr>
        <p:spPr>
          <a:xfrm>
            <a:off x="9213584" y="5398473"/>
            <a:ext cx="1009201" cy="8979528"/>
          </a:xfrm>
          <a:prstGeom prst="upArrow">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rgbClr val="C3B2D2"/>
                </a:solidFill>
              </a:ln>
              <a:noFill/>
            </a:endParaRPr>
          </a:p>
        </p:txBody>
      </p:sp>
    </p:spTree>
    <p:extLst>
      <p:ext uri="{BB962C8B-B14F-4D97-AF65-F5344CB8AC3E}">
        <p14:creationId xmlns:p14="http://schemas.microsoft.com/office/powerpoint/2010/main" val="34805051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765AAF"/>
        </a:solidFill>
        <a:effectLst/>
      </p:bgPr>
    </p:bg>
    <p:spTree>
      <p:nvGrpSpPr>
        <p:cNvPr id="1" name=""/>
        <p:cNvGrpSpPr/>
        <p:nvPr/>
      </p:nvGrpSpPr>
      <p:grpSpPr>
        <a:xfrm>
          <a:off x="0" y="0"/>
          <a:ext cx="0" cy="0"/>
          <a:chOff x="0" y="0"/>
          <a:chExt cx="0" cy="0"/>
        </a:xfrm>
      </p:grpSpPr>
      <p:sp>
        <p:nvSpPr>
          <p:cNvPr id="3" name="TextBox 2"/>
          <p:cNvSpPr txBox="1"/>
          <p:nvPr/>
        </p:nvSpPr>
        <p:spPr>
          <a:xfrm>
            <a:off x="527234" y="-129653"/>
            <a:ext cx="2702984" cy="7725192"/>
          </a:xfrm>
          <a:prstGeom prst="rect">
            <a:avLst/>
          </a:prstGeom>
          <a:noFill/>
        </p:spPr>
        <p:txBody>
          <a:bodyPr wrap="none" rtlCol="0">
            <a:spAutoFit/>
          </a:bodyPr>
          <a:lstStyle/>
          <a:p>
            <a:r>
              <a:rPr lang="en-GB" sz="49600" dirty="0">
                <a:solidFill>
                  <a:schemeClr val="bg1"/>
                </a:solidFill>
                <a:latin typeface="Oswald" panose="00000500000000000000" pitchFamily="2" charset="0"/>
              </a:rPr>
              <a:t>1</a:t>
            </a:r>
          </a:p>
        </p:txBody>
      </p:sp>
      <p:sp>
        <p:nvSpPr>
          <p:cNvPr id="5" name="Rectangle 4"/>
          <p:cNvSpPr/>
          <p:nvPr/>
        </p:nvSpPr>
        <p:spPr>
          <a:xfrm>
            <a:off x="2848954" y="2394115"/>
            <a:ext cx="8159941" cy="2308324"/>
          </a:xfrm>
          <a:prstGeom prst="rect">
            <a:avLst/>
          </a:prstGeom>
        </p:spPr>
        <p:txBody>
          <a:bodyPr wrap="square">
            <a:spAutoFit/>
          </a:bodyPr>
          <a:lstStyle/>
          <a:p>
            <a:pPr marL="342900" lvl="0" indent="-342900">
              <a:buFont typeface="Wingdings" panose="05000000000000000000" pitchFamily="2" charset="2"/>
              <a:buChar char="ü"/>
            </a:pPr>
            <a:r>
              <a:rPr lang="en-GB" sz="2400" dirty="0">
                <a:solidFill>
                  <a:schemeClr val="bg1"/>
                </a:solidFill>
                <a:latin typeface="Oswald" panose="00000500000000000000" pitchFamily="2" charset="0"/>
              </a:rPr>
              <a:t>Between 20% and 50% of the qualification time</a:t>
            </a:r>
          </a:p>
          <a:p>
            <a:pPr marL="342900" lvl="0" indent="-342900">
              <a:buFont typeface="Wingdings" panose="05000000000000000000" pitchFamily="2" charset="2"/>
              <a:buChar char="ü"/>
            </a:pPr>
            <a:endParaRPr lang="en-GB" sz="2400" dirty="0">
              <a:solidFill>
                <a:schemeClr val="bg1"/>
              </a:solidFill>
              <a:latin typeface="Oswald" panose="00000500000000000000" pitchFamily="2" charset="0"/>
            </a:endParaRPr>
          </a:p>
          <a:p>
            <a:pPr marL="342900" lvl="0" indent="-342900">
              <a:buFont typeface="Wingdings" panose="05000000000000000000" pitchFamily="2" charset="2"/>
              <a:buChar char="ü"/>
            </a:pPr>
            <a:r>
              <a:rPr lang="en-GB" sz="2400" dirty="0">
                <a:solidFill>
                  <a:schemeClr val="bg1"/>
                </a:solidFill>
                <a:latin typeface="Oswald" panose="00000500000000000000" pitchFamily="2" charset="0"/>
              </a:rPr>
              <a:t>Technical knowledge and skills relevant to the chosen industry</a:t>
            </a:r>
            <a:br>
              <a:rPr lang="en-GB" sz="2400" dirty="0">
                <a:solidFill>
                  <a:schemeClr val="bg1"/>
                </a:solidFill>
                <a:latin typeface="Oswald" panose="00000500000000000000" pitchFamily="2" charset="0"/>
              </a:rPr>
            </a:br>
            <a:endParaRPr lang="en-GB" sz="2400" dirty="0">
              <a:solidFill>
                <a:schemeClr val="bg1"/>
              </a:solidFill>
              <a:latin typeface="Oswald" panose="00000500000000000000" pitchFamily="2" charset="0"/>
            </a:endParaRPr>
          </a:p>
          <a:p>
            <a:pPr marL="342900" lvl="0" indent="-342900">
              <a:buFont typeface="Wingdings" panose="05000000000000000000" pitchFamily="2" charset="2"/>
              <a:buChar char="ü"/>
            </a:pPr>
            <a:r>
              <a:rPr lang="en-GB" sz="2400" dirty="0">
                <a:solidFill>
                  <a:schemeClr val="bg1"/>
                </a:solidFill>
                <a:latin typeface="Oswald" panose="00000500000000000000" pitchFamily="2" charset="0"/>
              </a:rPr>
              <a:t>An employer-set project </a:t>
            </a:r>
            <a:br>
              <a:rPr lang="en-GB" sz="2400" dirty="0">
                <a:solidFill>
                  <a:schemeClr val="bg1"/>
                </a:solidFill>
                <a:latin typeface="Oswald" panose="00000500000000000000" pitchFamily="2" charset="0"/>
              </a:rPr>
            </a:br>
            <a:endParaRPr lang="en-GB" sz="2400" dirty="0">
              <a:solidFill>
                <a:schemeClr val="bg1"/>
              </a:solidFill>
              <a:latin typeface="Oswald" panose="00000500000000000000" pitchFamily="2" charset="0"/>
            </a:endParaRPr>
          </a:p>
        </p:txBody>
      </p:sp>
      <p:sp>
        <p:nvSpPr>
          <p:cNvPr id="6" name="Rectangle 5"/>
          <p:cNvSpPr/>
          <p:nvPr/>
        </p:nvSpPr>
        <p:spPr>
          <a:xfrm>
            <a:off x="2764733" y="1313819"/>
            <a:ext cx="5968794" cy="1080296"/>
          </a:xfrm>
          <a:prstGeom prst="rect">
            <a:avLst/>
          </a:prstGeom>
        </p:spPr>
        <p:txBody>
          <a:bodyPr wrap="square">
            <a:spAutoFit/>
          </a:bodyPr>
          <a:lstStyle/>
          <a:p>
            <a:pPr marL="36195">
              <a:lnSpc>
                <a:spcPct val="107000"/>
              </a:lnSpc>
              <a:spcAft>
                <a:spcPts val="0"/>
              </a:spcAft>
            </a:pPr>
            <a:r>
              <a:rPr lang="en-GB" sz="6000" b="1" dirty="0">
                <a:solidFill>
                  <a:schemeClr val="bg1"/>
                </a:solidFill>
                <a:latin typeface="Oswald" panose="00000500000000000000" pitchFamily="2" charset="0"/>
                <a:ea typeface="Times New Roman" panose="02020603050405020304" pitchFamily="18" charset="0"/>
                <a:cs typeface="Arial" panose="020B0604020202020204" pitchFamily="34" charset="0"/>
              </a:rPr>
              <a:t>CORE COMPONENT</a:t>
            </a:r>
            <a:endParaRPr lang="en-GB" sz="6000" b="1" dirty="0">
              <a:solidFill>
                <a:schemeClr val="bg1"/>
              </a:solidFill>
              <a:latin typeface="Oswald" panose="00000500000000000000" pitchFamily="2"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41155136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14000" contrast="51000"/>
                    </a14:imgEffect>
                  </a14:imgLayer>
                </a14:imgProps>
              </a:ext>
              <a:ext uri="{28A0092B-C50C-407E-A947-70E740481C1C}">
                <a14:useLocalDpi xmlns:a14="http://schemas.microsoft.com/office/drawing/2010/main" val="0"/>
              </a:ext>
            </a:extLst>
          </a:blip>
          <a:srcRect t="5023" r="45083"/>
          <a:stretch/>
        </p:blipFill>
        <p:spPr>
          <a:xfrm>
            <a:off x="0" y="-109182"/>
            <a:ext cx="12405815" cy="7106882"/>
          </a:xfrm>
          <a:prstGeom prst="rect">
            <a:avLst/>
          </a:prstGeom>
          <a:effectLst>
            <a:reflection endPos="0" dist="50800" dir="5400000" sy="-100000" algn="bl" rotWithShape="0"/>
          </a:effectLst>
        </p:spPr>
      </p:pic>
      <p:sp>
        <p:nvSpPr>
          <p:cNvPr id="3" name="TextBox 2"/>
          <p:cNvSpPr txBox="1"/>
          <p:nvPr/>
        </p:nvSpPr>
        <p:spPr>
          <a:xfrm>
            <a:off x="471746" y="-286770"/>
            <a:ext cx="3225563" cy="7725192"/>
          </a:xfrm>
          <a:prstGeom prst="rect">
            <a:avLst/>
          </a:prstGeom>
          <a:noFill/>
        </p:spPr>
        <p:txBody>
          <a:bodyPr wrap="none" rtlCol="0">
            <a:spAutoFit/>
          </a:bodyPr>
          <a:lstStyle/>
          <a:p>
            <a:r>
              <a:rPr lang="en-GB" sz="49600" dirty="0">
                <a:solidFill>
                  <a:srgbClr val="765AAF"/>
                </a:solidFill>
                <a:latin typeface="Oswald" panose="00000500000000000000" pitchFamily="2" charset="0"/>
              </a:rPr>
              <a:t>2</a:t>
            </a:r>
          </a:p>
        </p:txBody>
      </p:sp>
      <p:sp>
        <p:nvSpPr>
          <p:cNvPr id="5" name="Rectangle 4"/>
          <p:cNvSpPr/>
          <p:nvPr/>
        </p:nvSpPr>
        <p:spPr>
          <a:xfrm>
            <a:off x="3697309" y="2673457"/>
            <a:ext cx="7083187" cy="1200329"/>
          </a:xfrm>
          <a:prstGeom prst="rect">
            <a:avLst/>
          </a:prstGeom>
        </p:spPr>
        <p:txBody>
          <a:bodyPr wrap="square">
            <a:spAutoFit/>
          </a:bodyPr>
          <a:lstStyle/>
          <a:p>
            <a:pPr marL="342900" lvl="0" indent="-342900">
              <a:buFont typeface="Wingdings" panose="05000000000000000000" pitchFamily="2" charset="2"/>
              <a:buChar char="ü"/>
            </a:pPr>
            <a:r>
              <a:rPr lang="en-GB" sz="2400" dirty="0">
                <a:solidFill>
                  <a:srgbClr val="765AAF"/>
                </a:solidFill>
                <a:latin typeface="Oswald" panose="00000500000000000000" pitchFamily="2" charset="0"/>
              </a:rPr>
              <a:t>Up to 80% spent in specialist learning environments developing skills and knowledge for specific jobs.</a:t>
            </a:r>
            <a:br>
              <a:rPr lang="en-GB" dirty="0">
                <a:solidFill>
                  <a:srgbClr val="765AAF"/>
                </a:solidFill>
              </a:rPr>
            </a:br>
            <a:endParaRPr lang="en-GB" sz="2400" dirty="0">
              <a:solidFill>
                <a:srgbClr val="765AAF"/>
              </a:solidFill>
              <a:latin typeface="Oswald" panose="00000500000000000000" pitchFamily="2" charset="0"/>
            </a:endParaRPr>
          </a:p>
        </p:txBody>
      </p:sp>
      <p:sp>
        <p:nvSpPr>
          <p:cNvPr id="6" name="Rectangle 5"/>
          <p:cNvSpPr/>
          <p:nvPr/>
        </p:nvSpPr>
        <p:spPr>
          <a:xfrm>
            <a:off x="3697309" y="1463731"/>
            <a:ext cx="6378226" cy="1013354"/>
          </a:xfrm>
          <a:prstGeom prst="rect">
            <a:avLst/>
          </a:prstGeom>
        </p:spPr>
        <p:txBody>
          <a:bodyPr wrap="square">
            <a:spAutoFit/>
          </a:bodyPr>
          <a:lstStyle/>
          <a:p>
            <a:pPr marL="36195">
              <a:lnSpc>
                <a:spcPct val="107000"/>
              </a:lnSpc>
              <a:spcAft>
                <a:spcPts val="0"/>
              </a:spcAft>
            </a:pPr>
            <a:r>
              <a:rPr lang="en-GB" sz="6000" b="1" dirty="0">
                <a:solidFill>
                  <a:srgbClr val="765AAF"/>
                </a:solidFill>
                <a:latin typeface="Oswald" panose="00000500000000000000" pitchFamily="2" charset="0"/>
                <a:ea typeface="Arial" panose="020B0604020202020204" pitchFamily="34" charset="0"/>
                <a:cs typeface="Arial" panose="020B0604020202020204" pitchFamily="34" charset="0"/>
              </a:rPr>
              <a:t>SPECIALIST SKILLS</a:t>
            </a:r>
            <a:endParaRPr lang="en-GB" sz="6000" b="1" dirty="0">
              <a:solidFill>
                <a:srgbClr val="765AAF"/>
              </a:solidFill>
              <a:latin typeface="Oswald" panose="00000500000000000000" pitchFamily="2" charset="0"/>
              <a:ea typeface="Arial" panose="020B0604020202020204" pitchFamily="34" charset="0"/>
              <a:cs typeface="Times New Roman" panose="02020603050405020304" pitchFamily="18" charset="0"/>
            </a:endParaRPr>
          </a:p>
        </p:txBody>
      </p:sp>
      <p:pic>
        <p:nvPicPr>
          <p:cNvPr id="7" name="Picture 6"/>
          <p:cNvPicPr>
            <a:picLocks noChangeAspect="1"/>
          </p:cNvPicPr>
          <p:nvPr/>
        </p:nvPicPr>
        <p:blipFill rotWithShape="1">
          <a:blip r:embed="rId5" cstate="print">
            <a:extLst>
              <a:ext uri="{28A0092B-C50C-407E-A947-70E740481C1C}">
                <a14:useLocalDpi xmlns:a14="http://schemas.microsoft.com/office/drawing/2010/main" val="0"/>
              </a:ext>
            </a:extLst>
          </a:blip>
          <a:srcRect l="6304" t="6043" r="9382"/>
          <a:stretch/>
        </p:blipFill>
        <p:spPr>
          <a:xfrm>
            <a:off x="9146537" y="3787288"/>
            <a:ext cx="2193186" cy="1629339"/>
          </a:xfrm>
          <a:prstGeom prst="rect">
            <a:avLst/>
          </a:prstGeom>
        </p:spPr>
      </p:pic>
      <p:pic>
        <p:nvPicPr>
          <p:cNvPr id="8" name="Picture 7"/>
          <p:cNvPicPr>
            <a:picLocks noChangeAspect="1"/>
          </p:cNvPicPr>
          <p:nvPr/>
        </p:nvPicPr>
        <p:blipFill rotWithShape="1">
          <a:blip r:embed="rId6" cstate="print">
            <a:extLst>
              <a:ext uri="{28A0092B-C50C-407E-A947-70E740481C1C}">
                <a14:useLocalDpi xmlns:a14="http://schemas.microsoft.com/office/drawing/2010/main" val="0"/>
              </a:ext>
            </a:extLst>
          </a:blip>
          <a:srcRect t="9931" r="19174"/>
          <a:stretch/>
        </p:blipFill>
        <p:spPr>
          <a:xfrm>
            <a:off x="3908328" y="3789064"/>
            <a:ext cx="2188637" cy="1627563"/>
          </a:xfrm>
          <a:prstGeom prst="rect">
            <a:avLst/>
          </a:prstGeom>
        </p:spPr>
      </p:pic>
      <p:pic>
        <p:nvPicPr>
          <p:cNvPr id="9" name="Picture 8"/>
          <p:cNvPicPr>
            <a:picLocks noChangeAspect="1"/>
          </p:cNvPicPr>
          <p:nvPr/>
        </p:nvPicPr>
        <p:blipFill rotWithShape="1">
          <a:blip r:embed="rId7" cstate="print">
            <a:extLst>
              <a:ext uri="{28A0092B-C50C-407E-A947-70E740481C1C}">
                <a14:useLocalDpi xmlns:a14="http://schemas.microsoft.com/office/drawing/2010/main" val="0"/>
              </a:ext>
            </a:extLst>
          </a:blip>
          <a:srcRect l="10587" r="6099" b="14652"/>
          <a:stretch/>
        </p:blipFill>
        <p:spPr>
          <a:xfrm>
            <a:off x="6428855" y="3787288"/>
            <a:ext cx="2385792" cy="1629339"/>
          </a:xfrm>
          <a:prstGeom prst="rect">
            <a:avLst/>
          </a:prstGeom>
        </p:spPr>
      </p:pic>
    </p:spTree>
    <p:extLst>
      <p:ext uri="{BB962C8B-B14F-4D97-AF65-F5344CB8AC3E}">
        <p14:creationId xmlns:p14="http://schemas.microsoft.com/office/powerpoint/2010/main" val="5546773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765AAF"/>
        </a:solidFill>
        <a:effectLst/>
      </p:bgPr>
    </p:bg>
    <p:spTree>
      <p:nvGrpSpPr>
        <p:cNvPr id="1" name=""/>
        <p:cNvGrpSpPr/>
        <p:nvPr/>
      </p:nvGrpSpPr>
      <p:grpSpPr>
        <a:xfrm>
          <a:off x="0" y="0"/>
          <a:ext cx="0" cy="0"/>
          <a:chOff x="0" y="0"/>
          <a:chExt cx="0" cy="0"/>
        </a:xfrm>
      </p:grpSpPr>
      <p:sp>
        <p:nvSpPr>
          <p:cNvPr id="3" name="TextBox 2"/>
          <p:cNvSpPr txBox="1"/>
          <p:nvPr/>
        </p:nvSpPr>
        <p:spPr>
          <a:xfrm>
            <a:off x="122830" y="0"/>
            <a:ext cx="3225563" cy="7725192"/>
          </a:xfrm>
          <a:prstGeom prst="rect">
            <a:avLst/>
          </a:prstGeom>
          <a:noFill/>
        </p:spPr>
        <p:txBody>
          <a:bodyPr wrap="none" rtlCol="0">
            <a:spAutoFit/>
          </a:bodyPr>
          <a:lstStyle/>
          <a:p>
            <a:r>
              <a:rPr lang="en-GB" sz="49600" dirty="0">
                <a:solidFill>
                  <a:schemeClr val="bg1"/>
                </a:solidFill>
                <a:latin typeface="Oswald" panose="00000500000000000000" pitchFamily="2" charset="0"/>
              </a:rPr>
              <a:t>3</a:t>
            </a:r>
          </a:p>
        </p:txBody>
      </p:sp>
      <p:sp>
        <p:nvSpPr>
          <p:cNvPr id="5" name="Rectangle 4"/>
          <p:cNvSpPr/>
          <p:nvPr/>
        </p:nvSpPr>
        <p:spPr>
          <a:xfrm>
            <a:off x="3444646" y="3548048"/>
            <a:ext cx="7514506" cy="3724096"/>
          </a:xfrm>
          <a:prstGeom prst="rect">
            <a:avLst/>
          </a:prstGeom>
        </p:spPr>
        <p:txBody>
          <a:bodyPr wrap="square">
            <a:spAutoFit/>
          </a:bodyPr>
          <a:lstStyle/>
          <a:p>
            <a:pPr marL="342900" lvl="0" indent="-342900">
              <a:buFont typeface="Wingdings" panose="05000000000000000000" pitchFamily="2" charset="2"/>
              <a:buChar char="ü"/>
            </a:pPr>
            <a:r>
              <a:rPr lang="en-GB" sz="2400" dirty="0">
                <a:solidFill>
                  <a:schemeClr val="bg1"/>
                </a:solidFill>
                <a:latin typeface="Oswald" panose="00000500000000000000" pitchFamily="2" charset="0"/>
              </a:rPr>
              <a:t>develop the workplace skills that employers are looking for, gain a clearer idea about the job and learn about the opportunities to secure future employment.</a:t>
            </a:r>
          </a:p>
          <a:p>
            <a:pPr lvl="0"/>
            <a:endParaRPr lang="en-US" sz="2400" dirty="0">
              <a:solidFill>
                <a:schemeClr val="bg1"/>
              </a:solidFill>
              <a:latin typeface="Oswald" panose="00000500000000000000" pitchFamily="2" charset="0"/>
            </a:endParaRPr>
          </a:p>
          <a:p>
            <a:pPr marL="342900" lvl="0" indent="-342900">
              <a:buFont typeface="Wingdings" panose="05000000000000000000" pitchFamily="2" charset="2"/>
              <a:buChar char="ü"/>
            </a:pPr>
            <a:r>
              <a:rPr lang="en-GB" sz="2400" dirty="0">
                <a:solidFill>
                  <a:schemeClr val="bg1"/>
                </a:solidFill>
                <a:latin typeface="Oswald" panose="00000500000000000000" pitchFamily="2" charset="0"/>
              </a:rPr>
              <a:t>20% spent on an industry placement – between 45-60 days </a:t>
            </a:r>
            <a:r>
              <a:rPr lang="en-GB" sz="1600" dirty="0">
                <a:solidFill>
                  <a:schemeClr val="bg1"/>
                </a:solidFill>
                <a:latin typeface="Oswald" panose="00000500000000000000" pitchFamily="2" charset="0"/>
              </a:rPr>
              <a:t>*with the exception of Early Years Educator specialism at 21 weeks .</a:t>
            </a:r>
          </a:p>
          <a:p>
            <a:pPr lvl="0"/>
            <a:endParaRPr lang="en-GB" sz="2400" dirty="0">
              <a:solidFill>
                <a:schemeClr val="bg1"/>
              </a:solidFill>
              <a:latin typeface="Oswald" panose="00000500000000000000" pitchFamily="2" charset="0"/>
            </a:endParaRPr>
          </a:p>
          <a:p>
            <a:pPr marL="342900" lvl="0" indent="-342900">
              <a:buFont typeface="Wingdings" panose="05000000000000000000" pitchFamily="2" charset="2"/>
              <a:buChar char="ü"/>
            </a:pPr>
            <a:r>
              <a:rPr lang="en-GB" sz="2400" dirty="0">
                <a:solidFill>
                  <a:schemeClr val="bg1"/>
                </a:solidFill>
                <a:latin typeface="Oswald" panose="00000500000000000000" pitchFamily="2" charset="0"/>
              </a:rPr>
              <a:t>The structure will be chosen by the employer and the College and could include 10-20 weeks of 2-4 days a week.</a:t>
            </a:r>
            <a:br>
              <a:rPr lang="en-GB" sz="2400" dirty="0">
                <a:solidFill>
                  <a:schemeClr val="bg1"/>
                </a:solidFill>
                <a:latin typeface="Oswald" panose="00000500000000000000" pitchFamily="2" charset="0"/>
              </a:rPr>
            </a:br>
            <a:endParaRPr lang="en-GB" sz="2400" dirty="0">
              <a:solidFill>
                <a:schemeClr val="bg1"/>
              </a:solidFill>
              <a:latin typeface="Oswald" panose="00000500000000000000" pitchFamily="2" charset="0"/>
            </a:endParaRPr>
          </a:p>
        </p:txBody>
      </p:sp>
      <p:sp>
        <p:nvSpPr>
          <p:cNvPr id="6" name="Rectangle 5"/>
          <p:cNvSpPr/>
          <p:nvPr/>
        </p:nvSpPr>
        <p:spPr>
          <a:xfrm>
            <a:off x="3444646" y="2419626"/>
            <a:ext cx="7610759" cy="1080296"/>
          </a:xfrm>
          <a:prstGeom prst="rect">
            <a:avLst/>
          </a:prstGeom>
        </p:spPr>
        <p:txBody>
          <a:bodyPr wrap="square">
            <a:spAutoFit/>
          </a:bodyPr>
          <a:lstStyle/>
          <a:p>
            <a:pPr marL="36195">
              <a:lnSpc>
                <a:spcPct val="107000"/>
              </a:lnSpc>
              <a:spcAft>
                <a:spcPts val="0"/>
              </a:spcAft>
            </a:pPr>
            <a:r>
              <a:rPr lang="en-GB" sz="6000" b="1" dirty="0">
                <a:solidFill>
                  <a:schemeClr val="bg1"/>
                </a:solidFill>
                <a:latin typeface="Oswald" panose="00000500000000000000" pitchFamily="2" charset="0"/>
                <a:ea typeface="Arial" panose="020B0604020202020204" pitchFamily="34" charset="0"/>
                <a:cs typeface="Arial" panose="020B0604020202020204" pitchFamily="34" charset="0"/>
              </a:rPr>
              <a:t>INDUSTRY PLACEMENTS</a:t>
            </a:r>
            <a:endParaRPr lang="en-GB" sz="6000" b="1" dirty="0">
              <a:solidFill>
                <a:schemeClr val="bg1"/>
              </a:solidFill>
              <a:latin typeface="Oswald" panose="00000500000000000000" pitchFamily="2" charset="0"/>
              <a:ea typeface="Arial" panose="020B0604020202020204" pitchFamily="34" charset="0"/>
              <a:cs typeface="Times New Roman" panose="02020603050405020304" pitchFamily="18" charset="0"/>
            </a:endParaRPr>
          </a:p>
        </p:txBody>
      </p:sp>
      <p:pic>
        <p:nvPicPr>
          <p:cNvPr id="2" name="Picture 1"/>
          <p:cNvPicPr>
            <a:picLocks noChangeAspect="1"/>
          </p:cNvPicPr>
          <p:nvPr/>
        </p:nvPicPr>
        <p:blipFill>
          <a:blip r:embed="rId3"/>
          <a:stretch>
            <a:fillRect/>
          </a:stretch>
        </p:blipFill>
        <p:spPr>
          <a:xfrm>
            <a:off x="6254155" y="301143"/>
            <a:ext cx="2009363" cy="1934569"/>
          </a:xfrm>
          <a:prstGeom prst="rect">
            <a:avLst/>
          </a:prstGeom>
        </p:spPr>
      </p:pic>
      <p:pic>
        <p:nvPicPr>
          <p:cNvPr id="4" name="Picture 3"/>
          <p:cNvPicPr>
            <a:picLocks noChangeAspect="1"/>
          </p:cNvPicPr>
          <p:nvPr/>
        </p:nvPicPr>
        <p:blipFill rotWithShape="1">
          <a:blip r:embed="rId4"/>
          <a:srcRect t="12842" b="17945"/>
          <a:stretch/>
        </p:blipFill>
        <p:spPr>
          <a:xfrm>
            <a:off x="8848713" y="293381"/>
            <a:ext cx="1928072" cy="1920430"/>
          </a:xfrm>
          <a:prstGeom prst="rect">
            <a:avLst/>
          </a:prstGeom>
        </p:spPr>
      </p:pic>
      <p:pic>
        <p:nvPicPr>
          <p:cNvPr id="7" name="Picture 6"/>
          <p:cNvPicPr>
            <a:picLocks noChangeAspect="1"/>
          </p:cNvPicPr>
          <p:nvPr/>
        </p:nvPicPr>
        <p:blipFill rotWithShape="1">
          <a:blip r:embed="rId5"/>
          <a:srcRect t="4815" b="30178"/>
          <a:stretch/>
        </p:blipFill>
        <p:spPr>
          <a:xfrm>
            <a:off x="3622347" y="298547"/>
            <a:ext cx="2046613" cy="1915264"/>
          </a:xfrm>
          <a:prstGeom prst="rect">
            <a:avLst/>
          </a:prstGeom>
        </p:spPr>
      </p:pic>
    </p:spTree>
    <p:extLst>
      <p:ext uri="{BB962C8B-B14F-4D97-AF65-F5344CB8AC3E}">
        <p14:creationId xmlns:p14="http://schemas.microsoft.com/office/powerpoint/2010/main" val="53781490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448</TotalTime>
  <Words>919</Words>
  <Application>Microsoft Office PowerPoint</Application>
  <PresentationFormat>Widescreen</PresentationFormat>
  <Paragraphs>91</Paragraphs>
  <Slides>17</Slides>
  <Notes>17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Times New Roman</vt:lpstr>
      <vt:lpstr>Calibri</vt:lpstr>
      <vt:lpstr>Arial</vt:lpstr>
      <vt:lpstr>Oswald</vt:lpstr>
      <vt:lpstr>Wingdings</vt:lpstr>
      <vt:lpstr>Symbol</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Hannah Fowler</dc:creator>
  <cp:lastModifiedBy>Philippa Dickinson</cp:lastModifiedBy>
  <cp:revision>73</cp:revision>
  <cp:lastPrinted>2022-04-06T15:16:55Z</cp:lastPrinted>
  <dcterms:created xsi:type="dcterms:W3CDTF">2019-12-12T10:09:14Z</dcterms:created>
  <dcterms:modified xsi:type="dcterms:W3CDTF">2022-05-04T19:53:36Z</dcterms:modified>
</cp:coreProperties>
</file>