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0" r:id="rId2"/>
    <p:sldId id="256" r:id="rId3"/>
    <p:sldId id="272" r:id="rId4"/>
    <p:sldId id="273" r:id="rId5"/>
    <p:sldId id="274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42C0"/>
    <a:srgbClr val="2F9795"/>
    <a:srgbClr val="323234"/>
    <a:srgbClr val="3CBDBD"/>
    <a:srgbClr val="EE91A7"/>
    <a:srgbClr val="00AFAF"/>
    <a:srgbClr val="B5E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59" autoAdjust="0"/>
    <p:restoredTop sz="94660"/>
  </p:normalViewPr>
  <p:slideViewPr>
    <p:cSldViewPr snapToGrid="0">
      <p:cViewPr varScale="1">
        <p:scale>
          <a:sx n="65" d="100"/>
          <a:sy n="65" d="100"/>
        </p:scale>
        <p:origin x="774" y="3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515103-DBA7-4052-B916-BC6DBC43EC20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3CBFE8-D95D-4749-AF29-074F97ED06F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2547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0CD9417-C0DE-4E6D-8FED-DD6FBAE90B98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2944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3ED06-790E-40B4-9A83-72DF003A9C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0D36EC-3315-4B1D-85B5-5E2CAAD931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B092AB-970D-4A91-A6AF-9001F57E3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E3FFC-7115-4041-93B6-F754176B4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1E0F79-BA7C-4DB6-979B-D65638DC8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805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CB008-6CBC-4B5C-BB34-82F05BBC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F08F7B-2932-4597-B080-66081D72BE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7EB1C0-E313-477F-A722-5755C5F709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4D537-8DA4-4390-8CAC-456C25B60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7F857A-4E4C-4027-93B5-59997C81F5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2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A9822CC-75C9-4F25-A97B-BBB4218D3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C3D446-2C22-4D24-8ED0-F06C87E95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12DD4-FA72-4BF4-A95E-DEA6E1E4E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89355-2752-4C69-920A-F1F51CA36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80E91C-F643-4D7D-8EF6-0C9B51EF7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2515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130BA-E8BA-474B-AE62-4C3F46494C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962FA-173A-49C6-8D8A-4B57CE6F2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CA83BB-4318-4457-A9F2-802B04F33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013403-B21E-4E4E-8FCD-65086669B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000201-F110-42BA-934B-C5CF928491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672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65EB0-50B0-49D5-88AD-515DDEC1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4070C-E0D1-4E19-BDBF-9EF244A76A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63C78-90C4-4C38-901F-1E2E8E8E1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BD395C-BBFE-464B-8411-1B16048163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CDAB92-C28C-482E-93A1-478DDA828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8210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4FE023-82E8-4CE3-BDD2-1A2F0D92F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4D52F-5C55-4BA8-87AD-CB45EE53AB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642086-DD84-4A0E-9931-2172A746E6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A6FAD1-C11E-4C20-92A5-104824D22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2B139F-5406-46F3-B433-190D64EFA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A53EE-EE27-4F72-B85F-76C71951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823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CBCEA-629F-4D1C-BC02-C724466A7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5DC5AB-55E6-4CE1-9D0D-576355F47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E4A909-187E-4F68-AA2D-359DCEAE40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FE25CB6-BE94-4F7B-987C-3512A86443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6C8988-01B9-4530-A8C8-82DFC3DBE2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04B334-C186-44FE-B141-9D608DF6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A42DC7-A4F1-459F-A32B-2CE4790C6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8D5C4C-0EA6-4542-96CF-68CFEBDAF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2134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8F4C6-7F72-4D72-8731-CE5476707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4DDD81-EF53-4D77-9290-F6E34550D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6139BC-46AC-4E16-8231-1F25D5BA7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CAF037-3E43-4EEA-87D7-102A00EC7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9930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33AA93-B5BD-4434-BB21-AA074A13A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43AFA53-CEEE-44ED-9966-C15039AF3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7EF8A-5F94-4ACB-AF2B-B0B80C04C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7668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D4C92-4C54-4F68-8F7A-A27365D97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493405-F194-4D80-AE37-DB4A50D4C9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ECEB35-B90F-4A6D-AB48-6B2C36D629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8B11CE-D662-49FC-BEAD-616FA185F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2094363-D997-4953-A42E-3BB896648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E423A8-6590-438F-AFD7-EBCE48B21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78693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C8EE86-B84E-4C6D-8BB8-509F1D9E1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9CA81C-C10B-441F-9E8D-CA48647CE66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ED792E-204E-46E2-81E3-CB37569622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58D9BB-4AEE-486C-8E07-B12AA0F53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AA2DCD-89F2-489E-BE83-868A39A78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4477-5011-4D42-85F0-2BC10CD20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651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2E63945-629D-4C2F-A87C-D08CCBD79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38ED10-4B4C-4C59-AE7A-47062BB2A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89341E-D1C3-411B-A59B-D0CDE02D9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64099-A14F-4A05-B937-C4D75D29C6DF}" type="datetimeFigureOut">
              <a:rPr lang="en-GB" smtClean="0"/>
              <a:t>01/06/2022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1C523B-2851-4300-A556-8CD505396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4AB7A-3335-43DD-B7FE-F44934FD95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9C28D-B9D0-483D-A641-CE8FB24F6F6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19710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4.png"/><Relationship Id="rId3" Type="http://schemas.openxmlformats.org/officeDocument/2006/relationships/hyperlink" Target="https://www.healthcareers.nhs.uk/explore-roles/allied-health-professionals/roles-allied-health-professions/roles-allied-health-professions/orthoptist/orthoptist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10.png"/><Relationship Id="rId5" Type="http://schemas.openxmlformats.org/officeDocument/2006/relationships/hyperlink" Target="https://www.healthcareers.nhs.uk/explore-roles/allied-health-professionals/roles-allied-health-professions/prosthetistorthotist" TargetMode="External"/><Relationship Id="rId15" Type="http://schemas.openxmlformats.org/officeDocument/2006/relationships/image" Target="../media/image11.png"/><Relationship Id="rId10" Type="http://schemas.openxmlformats.org/officeDocument/2006/relationships/image" Target="../media/image8.jpg"/><Relationship Id="rId4" Type="http://schemas.openxmlformats.org/officeDocument/2006/relationships/hyperlink" Target="https://www.bbc.co.uk/bitesize/articles/zrxmrj6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3.png"/><Relationship Id="rId18" Type="http://schemas.openxmlformats.org/officeDocument/2006/relationships/hyperlink" Target="https://nhsvaluestool.e-lfh.org.uk/" TargetMode="External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12" Type="http://schemas.openxmlformats.org/officeDocument/2006/relationships/image" Target="../media/image12.png"/><Relationship Id="rId17" Type="http://schemas.openxmlformats.org/officeDocument/2006/relationships/hyperlink" Target="https://www.healthcareers.nhs.uk/working-health/working-nhs/nhs-constitution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www.healthcareers.nhs.uk/glossary#NHS_Constitution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10" Type="http://schemas.openxmlformats.org/officeDocument/2006/relationships/image" Target="../media/image10.png"/><Relationship Id="rId19" Type="http://schemas.openxmlformats.org/officeDocument/2006/relationships/image" Target="../media/image16.pn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hyperlink" Target="https://gmhigher.ac.uk/events/creating-careers-health-and-social-care/" TargetMode="External"/><Relationship Id="rId26" Type="http://schemas.openxmlformats.org/officeDocument/2006/relationships/hyperlink" Target="https://shaping-futures.org.uk/talk-to-us/?utm_medium=popcard&amp;cameFrom=https%3A%2F%2Fshaping-futures.org.uk%2Factivities%2F" TargetMode="External"/><Relationship Id="rId3" Type="http://schemas.openxmlformats.org/officeDocument/2006/relationships/image" Target="../media/image2.svg"/><Relationship Id="rId21" Type="http://schemas.openxmlformats.org/officeDocument/2006/relationships/hyperlink" Target="https://www.hellofuture.ac.uk/" TargetMode="External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hyperlink" Target="https://padlet.com/jgladwin999/xs6o7g5cm1n4" TargetMode="External"/><Relationship Id="rId25" Type="http://schemas.openxmlformats.org/officeDocument/2006/relationships/hyperlink" Target="https://www.candwopportunities.co.uk/industry-sectors/sectors/health-and-social-care/" TargetMode="External"/><Relationship Id="rId2" Type="http://schemas.openxmlformats.org/officeDocument/2006/relationships/image" Target="../media/image1.png"/><Relationship Id="rId16" Type="http://schemas.openxmlformats.org/officeDocument/2006/relationships/hyperlink" Target="https://growthplatform.org/enhancing-skills/careers-hub/" TargetMode="External"/><Relationship Id="rId20" Type="http://schemas.openxmlformats.org/officeDocument/2006/relationships/hyperlink" Target="https://lancashirefutureu.org.uk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hyperlink" Target="https://youthhub.be-more.info/" TargetMode="External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hyperlink" Target="https://higherhorizons.co.uk/" TargetMode="External"/><Relationship Id="rId10" Type="http://schemas.openxmlformats.org/officeDocument/2006/relationships/image" Target="../media/image9.png"/><Relationship Id="rId19" Type="http://schemas.openxmlformats.org/officeDocument/2006/relationships/hyperlink" Target="https://shaping-futures.org.uk/" TargetMode="External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Relationship Id="rId22" Type="http://schemas.openxmlformats.org/officeDocument/2006/relationships/hyperlink" Target="NHS%20in%20Cheshire%20and%20Warrington%20&amp;%20Jobs%20|%20Jobs%20Live%20|%20Contact%20Us%20Today%20(jobsliveuk.com)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7.png"/><Relationship Id="rId18" Type="http://schemas.openxmlformats.org/officeDocument/2006/relationships/image" Target="../media/image13.png"/><Relationship Id="rId3" Type="http://schemas.openxmlformats.org/officeDocument/2006/relationships/image" Target="../media/image2.svg"/><Relationship Id="rId7" Type="http://schemas.openxmlformats.org/officeDocument/2006/relationships/hyperlink" Target="https://growthplatform.org/enhancing-skills/careers-hub/creating-careers-2/" TargetMode="External"/><Relationship Id="rId12" Type="http://schemas.openxmlformats.org/officeDocument/2006/relationships/image" Target="../media/image6.png"/><Relationship Id="rId17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5.png"/><Relationship Id="rId5" Type="http://schemas.openxmlformats.org/officeDocument/2006/relationships/hyperlink" Target="https://sites.google.com/view/cchealthcare/home" TargetMode="External"/><Relationship Id="rId15" Type="http://schemas.openxmlformats.org/officeDocument/2006/relationships/image" Target="../media/image10.png"/><Relationship Id="rId10" Type="http://schemas.openxmlformats.org/officeDocument/2006/relationships/image" Target="../media/image4.pn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18.jpeg"/><Relationship Id="rId12" Type="http://schemas.openxmlformats.org/officeDocument/2006/relationships/image" Target="../media/image8.jpg"/><Relationship Id="rId17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ealthcareers.nhs.uk/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image" Target="../media/image5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358551" y="2244655"/>
            <a:ext cx="5849401" cy="2616101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Thursday 27</a:t>
            </a:r>
            <a:r>
              <a:rPr lang="en-US" sz="3200" b="1" baseline="30000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 </a:t>
            </a:r>
            <a:r>
              <a:rPr lang="en-US" sz="32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January 2022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4.30 pm – 5.30 pm</a:t>
            </a:r>
          </a:p>
          <a:p>
            <a:pPr algn="ctr"/>
            <a:endParaRPr lang="en-US" sz="2400" b="1" dirty="0">
              <a:solidFill>
                <a:srgbClr val="2F9795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24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Student Pre-work</a:t>
            </a:r>
          </a:p>
          <a:p>
            <a:pPr algn="ctr"/>
            <a:endParaRPr lang="en-GB" b="1" dirty="0">
              <a:solidFill>
                <a:srgbClr val="2F9795"/>
              </a:solidFill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B09A963-2C20-4690-8B02-FBED524BD688}"/>
              </a:ext>
            </a:extLst>
          </p:cNvPr>
          <p:cNvSpPr txBox="1"/>
          <p:nvPr/>
        </p:nvSpPr>
        <p:spPr>
          <a:xfrm>
            <a:off x="1881934" y="375367"/>
            <a:ext cx="8694135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</a:p>
          <a:p>
            <a:pPr algn="ctr"/>
            <a:endParaRPr lang="en-US" sz="1400" b="1" dirty="0">
              <a:solidFill>
                <a:srgbClr val="1642C0"/>
              </a:solidFill>
            </a:endParaRPr>
          </a:p>
          <a:p>
            <a:pPr algn="ctr"/>
            <a:r>
              <a:rPr lang="en-US" sz="4000" b="1" dirty="0">
                <a:solidFill>
                  <a:srgbClr val="1642C0"/>
                </a:solidFill>
              </a:rPr>
              <a:t>Orthoptics and Prosthetics </a:t>
            </a:r>
            <a:endParaRPr lang="en-GB" sz="4000" b="1" dirty="0">
              <a:solidFill>
                <a:srgbClr val="1642C0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24DC1886-7BC4-4A8F-84FB-65F3A3C9473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397904" y="5142211"/>
            <a:ext cx="5849401" cy="102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4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B35CAA93-A7CB-4784-A409-813B23BA1852}"/>
              </a:ext>
            </a:extLst>
          </p:cNvPr>
          <p:cNvSpPr txBox="1"/>
          <p:nvPr/>
        </p:nvSpPr>
        <p:spPr>
          <a:xfrm>
            <a:off x="6320271" y="789891"/>
            <a:ext cx="5804452" cy="30162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>
                <a:solidFill>
                  <a:srgbClr val="FF0000"/>
                </a:solidFill>
              </a:rPr>
              <a:t>Questions to ask </a:t>
            </a:r>
          </a:p>
          <a:p>
            <a:r>
              <a:rPr lang="en-GB" sz="1200" dirty="0"/>
              <a:t>Using what you have learned from your pre-work, think of </a:t>
            </a:r>
            <a:r>
              <a:rPr lang="en-GB" sz="1200" b="1" dirty="0"/>
              <a:t>three</a:t>
            </a:r>
            <a:r>
              <a:rPr lang="en-GB" sz="1200" dirty="0"/>
              <a:t> questions that you would like to ask at our event. </a:t>
            </a:r>
          </a:p>
          <a:p>
            <a:r>
              <a:rPr lang="en-GB" sz="1200" dirty="0"/>
              <a:t>Is there anything </a:t>
            </a:r>
            <a:r>
              <a:rPr lang="en-GB" sz="1200" b="1" dirty="0">
                <a:solidFill>
                  <a:srgbClr val="00B050"/>
                </a:solidFill>
              </a:rPr>
              <a:t>you</a:t>
            </a:r>
            <a:r>
              <a:rPr lang="en-GB" sz="1200" dirty="0"/>
              <a:t> </a:t>
            </a:r>
            <a:r>
              <a:rPr lang="en-GB" sz="1200" b="1" dirty="0">
                <a:solidFill>
                  <a:srgbClr val="00B050"/>
                </a:solidFill>
              </a:rPr>
              <a:t>don’t understand </a:t>
            </a:r>
            <a:r>
              <a:rPr lang="en-GB" sz="1200" dirty="0"/>
              <a:t>or would like </a:t>
            </a:r>
            <a:r>
              <a:rPr lang="en-GB" sz="1200" b="1" dirty="0">
                <a:solidFill>
                  <a:srgbClr val="7030A0"/>
                </a:solidFill>
              </a:rPr>
              <a:t>more information </a:t>
            </a:r>
            <a:r>
              <a:rPr lang="en-GB" sz="1200" dirty="0"/>
              <a:t>on? You may even come up with more questions as you watch the webinar. </a:t>
            </a:r>
          </a:p>
          <a:p>
            <a:endParaRPr lang="en-GB" dirty="0"/>
          </a:p>
          <a:p>
            <a:r>
              <a:rPr lang="en-GB" dirty="0"/>
              <a:t>1. </a:t>
            </a:r>
          </a:p>
          <a:p>
            <a:endParaRPr lang="en-GB" dirty="0"/>
          </a:p>
          <a:p>
            <a:r>
              <a:rPr lang="en-GB" dirty="0"/>
              <a:t>2. </a:t>
            </a:r>
          </a:p>
          <a:p>
            <a:endParaRPr lang="en-GB" dirty="0"/>
          </a:p>
          <a:p>
            <a:r>
              <a:rPr lang="en-GB" dirty="0"/>
              <a:t>3.</a:t>
            </a:r>
          </a:p>
          <a:p>
            <a:endParaRPr lang="en-GB" b="1" u="sng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367FE9-289A-4B04-977D-08E3DBFBFE71}"/>
              </a:ext>
            </a:extLst>
          </p:cNvPr>
          <p:cNvSpPr txBox="1"/>
          <p:nvPr/>
        </p:nvSpPr>
        <p:spPr>
          <a:xfrm>
            <a:off x="6320271" y="3871982"/>
            <a:ext cx="5804452" cy="283154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Useful careers tips</a:t>
            </a:r>
          </a:p>
          <a:p>
            <a:r>
              <a:rPr lang="en-GB" sz="1200" dirty="0"/>
              <a:t>Whilst listening, note down any inspirational or interesting advice that you hear which could help you on your careers journey </a:t>
            </a:r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endParaRPr lang="en-GB" b="1" dirty="0"/>
          </a:p>
          <a:p>
            <a:r>
              <a:rPr lang="en-GB" sz="1400" b="1" dirty="0"/>
              <a:t>Now head over to your </a:t>
            </a:r>
            <a:r>
              <a:rPr lang="en-GB" sz="1400" b="1" i="1" dirty="0">
                <a:solidFill>
                  <a:srgbClr val="00B0F0"/>
                </a:solidFill>
              </a:rPr>
              <a:t>Creating Careers Roadmap </a:t>
            </a:r>
            <a:r>
              <a:rPr lang="en-GB" sz="1400" b="1" dirty="0"/>
              <a:t>to evaluate today’s event…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D00C73-1928-41D2-B348-0067250B6209}"/>
              </a:ext>
            </a:extLst>
          </p:cNvPr>
          <p:cNvSpPr txBox="1"/>
          <p:nvPr/>
        </p:nvSpPr>
        <p:spPr>
          <a:xfrm>
            <a:off x="105572" y="796606"/>
            <a:ext cx="6111037" cy="59093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1100" dirty="0"/>
          </a:p>
          <a:p>
            <a:pPr algn="ctr"/>
            <a:r>
              <a:rPr lang="en-US" sz="1400" b="1" dirty="0"/>
              <a:t>Pre-work</a:t>
            </a:r>
          </a:p>
          <a:p>
            <a:endParaRPr lang="en-US" sz="1100" dirty="0"/>
          </a:p>
          <a:p>
            <a:r>
              <a:rPr lang="en-US" sz="1200" dirty="0"/>
              <a:t>1a) Click </a:t>
            </a:r>
            <a:r>
              <a:rPr lang="en-US" sz="1200" b="1" dirty="0">
                <a:hlinkClick r:id="rId3"/>
              </a:rPr>
              <a:t>here</a:t>
            </a:r>
            <a:r>
              <a:rPr lang="en-US" sz="1200" dirty="0"/>
              <a:t> to learn more about </a:t>
            </a:r>
            <a:r>
              <a:rPr lang="en-US" sz="1400" b="1" dirty="0">
                <a:solidFill>
                  <a:srgbClr val="7030A0"/>
                </a:solidFill>
              </a:rPr>
              <a:t>orthoptists</a:t>
            </a:r>
            <a:r>
              <a:rPr lang="en-US" sz="1200" dirty="0"/>
              <a:t>, watch the videos and view local courses. </a:t>
            </a:r>
            <a:endParaRPr lang="en-US" sz="1100" dirty="0"/>
          </a:p>
          <a:p>
            <a:endParaRPr lang="en-US" sz="1100" dirty="0"/>
          </a:p>
          <a:p>
            <a:r>
              <a:rPr lang="en-US" sz="1200" dirty="0"/>
              <a:t>1b) To show your understanding of the role, list the top 3 </a:t>
            </a:r>
            <a:r>
              <a:rPr lang="en-US" sz="1200" b="1" dirty="0">
                <a:solidFill>
                  <a:srgbClr val="FF0000"/>
                </a:solidFill>
              </a:rPr>
              <a:t>skills*</a:t>
            </a:r>
            <a:r>
              <a:rPr lang="en-US" sz="1200" dirty="0"/>
              <a:t> that you think an orthoptist would need to use each day. Make sure that you add an explanation next to all three choices. </a:t>
            </a:r>
            <a:endParaRPr lang="en-US" sz="1100" dirty="0"/>
          </a:p>
          <a:p>
            <a:endParaRPr lang="en-US" sz="1100" dirty="0"/>
          </a:p>
          <a:p>
            <a:r>
              <a:rPr lang="en-US" sz="1200" b="1" dirty="0">
                <a:solidFill>
                  <a:srgbClr val="FF0000"/>
                </a:solidFill>
              </a:rPr>
              <a:t>*Skills = A skill is the ability to do something well. </a:t>
            </a:r>
          </a:p>
          <a:p>
            <a:r>
              <a:rPr lang="en-US" sz="1200" dirty="0"/>
              <a:t>For example, </a:t>
            </a:r>
            <a:r>
              <a:rPr lang="en-US" sz="1200" b="1" dirty="0"/>
              <a:t>communication skills </a:t>
            </a:r>
            <a:r>
              <a:rPr lang="en-US" sz="1200" dirty="0"/>
              <a:t>allow you to clearly communicate with someone so that they understand you. You can find more examples of skills </a:t>
            </a:r>
            <a:r>
              <a:rPr lang="en-US" sz="1200" b="1" dirty="0">
                <a:solidFill>
                  <a:srgbClr val="FF0000"/>
                </a:solidFill>
                <a:hlinkClick r:id="rId4"/>
              </a:rPr>
              <a:t>here</a:t>
            </a:r>
            <a:r>
              <a:rPr lang="en-US" sz="1200" dirty="0"/>
              <a:t>. 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r>
              <a:rPr lang="en-US" sz="1200" dirty="0"/>
              <a:t>2a) Click </a:t>
            </a:r>
            <a:r>
              <a:rPr lang="en-US" sz="1200" b="1" dirty="0">
                <a:hlinkClick r:id="rId5"/>
              </a:rPr>
              <a:t>here</a:t>
            </a:r>
            <a:r>
              <a:rPr lang="en-US" sz="1200" dirty="0"/>
              <a:t> to learn more about </a:t>
            </a:r>
            <a:r>
              <a:rPr lang="en-US" sz="1400" b="1" dirty="0">
                <a:solidFill>
                  <a:srgbClr val="00B050"/>
                </a:solidFill>
              </a:rPr>
              <a:t>prosthetics</a:t>
            </a:r>
            <a:r>
              <a:rPr lang="en-US" sz="1200" dirty="0"/>
              <a:t> and </a:t>
            </a:r>
            <a:r>
              <a:rPr lang="en-US" sz="1400" b="1" dirty="0">
                <a:solidFill>
                  <a:srgbClr val="00B0F0"/>
                </a:solidFill>
              </a:rPr>
              <a:t>orthotics</a:t>
            </a:r>
            <a:r>
              <a:rPr lang="en-US" sz="1200" dirty="0"/>
              <a:t>, watch the videos and view local courses. </a:t>
            </a:r>
          </a:p>
          <a:p>
            <a:endParaRPr lang="en-US" sz="1200" dirty="0"/>
          </a:p>
          <a:p>
            <a:r>
              <a:rPr lang="en-US" sz="1200" dirty="0"/>
              <a:t>Using your own words, explain the difference between prosthetics and orthotics. </a:t>
            </a:r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endParaRPr lang="en-US" sz="1200" b="1" dirty="0"/>
          </a:p>
          <a:p>
            <a:r>
              <a:rPr lang="en-US" sz="1200" b="1" dirty="0"/>
              <a:t>Our next Creating Careers webinar will focus on </a:t>
            </a:r>
            <a:r>
              <a:rPr lang="en-US" sz="1400" b="1" dirty="0">
                <a:solidFill>
                  <a:srgbClr val="7030A0"/>
                </a:solidFill>
              </a:rPr>
              <a:t>orthoptics</a:t>
            </a:r>
            <a:r>
              <a:rPr lang="en-US" sz="1200" b="1" dirty="0"/>
              <a:t> and </a:t>
            </a:r>
            <a:r>
              <a:rPr lang="en-US" sz="1400" b="1" dirty="0">
                <a:solidFill>
                  <a:srgbClr val="00B050"/>
                </a:solidFill>
              </a:rPr>
              <a:t>prosthetics</a:t>
            </a:r>
            <a:r>
              <a:rPr lang="en-US" sz="1200" b="1" dirty="0"/>
              <a:t> </a:t>
            </a:r>
            <a:r>
              <a:rPr lang="en-US" sz="1200" b="1" u="sng" dirty="0"/>
              <a:t>but NOT </a:t>
            </a:r>
            <a:r>
              <a:rPr lang="en-US" sz="1400" b="1" dirty="0">
                <a:solidFill>
                  <a:srgbClr val="00B0F0"/>
                </a:solidFill>
              </a:rPr>
              <a:t>orthotics</a:t>
            </a:r>
            <a:r>
              <a:rPr lang="en-US" sz="1200" b="1" dirty="0"/>
              <a:t>.</a:t>
            </a:r>
          </a:p>
          <a:p>
            <a:endParaRPr lang="en-US" sz="1200" b="1" dirty="0"/>
          </a:p>
          <a:p>
            <a:r>
              <a:rPr lang="en-US" sz="1200" b="1" dirty="0"/>
              <a:t>Make sure that you have carefully completed the above tasks, so that you clearly understand the differences between the roles. They are easy to confuse!</a:t>
            </a:r>
            <a:endParaRPr lang="en-US" sz="1100" b="1" dirty="0">
              <a:solidFill>
                <a:srgbClr val="7030A0"/>
              </a:solidFill>
            </a:endParaRPr>
          </a:p>
        </p:txBody>
      </p:sp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A1B17E81-32FD-434F-BFAC-62B8B18DBF3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69539" y="168349"/>
            <a:ext cx="649452" cy="603723"/>
          </a:xfrm>
          <a:prstGeom prst="rect">
            <a:avLst/>
          </a:prstGeom>
        </p:spPr>
      </p:pic>
      <p:pic>
        <p:nvPicPr>
          <p:cNvPr id="16" name="Picture 15" descr="Logo&#10;&#10;Description automatically generated with medium confidence">
            <a:extLst>
              <a:ext uri="{FF2B5EF4-FFF2-40B4-BE49-F238E27FC236}">
                <a16:creationId xmlns:a16="http://schemas.microsoft.com/office/drawing/2014/main" id="{617354E0-9FA6-4281-ACBA-A47F16AAA1F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41" y="248182"/>
            <a:ext cx="699042" cy="40836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2826315-85C6-48DE-A29C-DE11C416C5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111" y="31308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>
            <a:extLst>
              <a:ext uri="{FF2B5EF4-FFF2-40B4-BE49-F238E27FC236}">
                <a16:creationId xmlns:a16="http://schemas.microsoft.com/office/drawing/2014/main" id="{69969D64-0300-4F14-827F-07D50662F8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824" y="292250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Logo, company name&#10;&#10;Description automatically generated">
            <a:extLst>
              <a:ext uri="{FF2B5EF4-FFF2-40B4-BE49-F238E27FC236}">
                <a16:creationId xmlns:a16="http://schemas.microsoft.com/office/drawing/2014/main" id="{B8EAE422-7993-4535-9D39-33114DD887D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049" y="248182"/>
            <a:ext cx="700063" cy="398096"/>
          </a:xfrm>
          <a:prstGeom prst="rect">
            <a:avLst/>
          </a:prstGeom>
        </p:spPr>
      </p:pic>
      <p:pic>
        <p:nvPicPr>
          <p:cNvPr id="22" name="Picture 21" descr="Logo&#10;&#10;Description automatically generated">
            <a:extLst>
              <a:ext uri="{FF2B5EF4-FFF2-40B4-BE49-F238E27FC236}">
                <a16:creationId xmlns:a16="http://schemas.microsoft.com/office/drawing/2014/main" id="{D5F2F4F0-6163-4747-91E1-6C52B97256A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774" y="104969"/>
            <a:ext cx="968104" cy="684521"/>
          </a:xfrm>
          <a:prstGeom prst="rect">
            <a:avLst/>
          </a:prstGeom>
        </p:spPr>
      </p:pic>
      <p:pic>
        <p:nvPicPr>
          <p:cNvPr id="23" name="Picture 22" descr="Text&#10;&#10;Description automatically generated">
            <a:extLst>
              <a:ext uri="{FF2B5EF4-FFF2-40B4-BE49-F238E27FC236}">
                <a16:creationId xmlns:a16="http://schemas.microsoft.com/office/drawing/2014/main" id="{58CF6A4E-3399-4602-8F71-A85651DB630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6412" y="214095"/>
            <a:ext cx="1100241" cy="381317"/>
          </a:xfrm>
          <a:prstGeom prst="rect">
            <a:avLst/>
          </a:prstGeom>
        </p:spPr>
      </p:pic>
      <p:pic>
        <p:nvPicPr>
          <p:cNvPr id="24" name="Picture 12">
            <a:extLst>
              <a:ext uri="{FF2B5EF4-FFF2-40B4-BE49-F238E27FC236}">
                <a16:creationId xmlns:a16="http://schemas.microsoft.com/office/drawing/2014/main" id="{967D59AF-38D1-4C3B-B214-E45388CDF7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609" y="313360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70E778-7199-4400-9899-705B4B0451C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347809" y="218393"/>
            <a:ext cx="1274080" cy="335284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33000A04-71D0-438C-A47F-7DE6C966C7E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3007" y="161369"/>
            <a:ext cx="894301" cy="503044"/>
          </a:xfrm>
          <a:prstGeom prst="rect">
            <a:avLst/>
          </a:prstGeom>
        </p:spPr>
      </p:pic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DF16FE97-9B1E-4564-90E8-56DAEB7237D5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4200" y="57925"/>
            <a:ext cx="1277042" cy="656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662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D4131C20-467A-4606-BCF2-031840BEABCE}"/>
              </a:ext>
            </a:extLst>
          </p:cNvPr>
          <p:cNvSpPr txBox="1"/>
          <p:nvPr/>
        </p:nvSpPr>
        <p:spPr>
          <a:xfrm>
            <a:off x="3403228" y="307147"/>
            <a:ext cx="61555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cap="none" spc="0" dirty="0">
                <a:ln w="0"/>
                <a:solidFill>
                  <a:schemeClr val="tx1"/>
                </a:solidFill>
              </a:rPr>
              <a:t>Values of the NHS Constitution</a:t>
            </a:r>
            <a:endParaRPr lang="en-GB" sz="3600" dirty="0"/>
          </a:p>
        </p:txBody>
      </p:sp>
      <p:pic>
        <p:nvPicPr>
          <p:cNvPr id="27" name="Picture 26" descr="Logo&#10;&#10;Description automatically generated">
            <a:extLst>
              <a:ext uri="{FF2B5EF4-FFF2-40B4-BE49-F238E27FC236}">
                <a16:creationId xmlns:a16="http://schemas.microsoft.com/office/drawing/2014/main" id="{B2DDA687-2CC0-4946-8E7E-89B11F4A0601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56A8BF-3816-4AAD-9BE4-040AE67AB4B8}"/>
              </a:ext>
            </a:extLst>
          </p:cNvPr>
          <p:cNvSpPr/>
          <p:nvPr/>
        </p:nvSpPr>
        <p:spPr>
          <a:xfrm>
            <a:off x="1295155" y="1559323"/>
            <a:ext cx="3632053" cy="39395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en-US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If you're applying for a job either directly in the NHS or in an </a:t>
            </a:r>
            <a:r>
              <a:rPr lang="en-US" b="0" i="0" u="none" strike="noStrike" dirty="0" err="1">
                <a:solidFill>
                  <a:srgbClr val="333333"/>
                </a:solidFill>
                <a:effectLst/>
              </a:rPr>
              <a:t>organisation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that provides NHS services, you'll be asked to demonstrate the values of the </a:t>
            </a:r>
            <a:r>
              <a:rPr lang="en-US" b="1" i="0" u="none" strike="noStrike" dirty="0">
                <a:solidFill>
                  <a:srgbClr val="008000"/>
                </a:solidFill>
                <a:effectLst/>
                <a:hlinkClick r:id="rId16" tooltip="Sets out the rights that patients, the public and staff are entitled to, and the pledges that the NHS is committed to achieving.&#10;"/>
              </a:rPr>
              <a:t>NHS Constitution</a:t>
            </a:r>
            <a:r>
              <a:rPr lang="en-US" b="1" i="0" u="none" strike="noStrike" dirty="0">
                <a:solidFill>
                  <a:srgbClr val="333333"/>
                </a:solidFill>
                <a:effectLst/>
              </a:rPr>
              <a:t>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and how they would apply in your everyday work.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You can find out more about NHS values </a:t>
            </a:r>
            <a:r>
              <a:rPr lang="en-US" b="1" i="0" u="none" strike="noStrike" dirty="0">
                <a:solidFill>
                  <a:srgbClr val="333333"/>
                </a:solidFill>
                <a:effectLst/>
                <a:hlinkClick r:id="rId17"/>
              </a:rPr>
              <a:t>here</a:t>
            </a:r>
            <a:r>
              <a:rPr lang="en-US" dirty="0">
                <a:solidFill>
                  <a:srgbClr val="333333"/>
                </a:solidFill>
              </a:rPr>
              <a:t>. </a:t>
            </a:r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 </a:t>
            </a:r>
          </a:p>
          <a:p>
            <a:endParaRPr lang="en-US" dirty="0">
              <a:solidFill>
                <a:srgbClr val="333333"/>
              </a:solidFill>
            </a:endParaRPr>
          </a:p>
          <a:p>
            <a:r>
              <a:rPr lang="en-US" b="0" i="0" u="none" strike="noStrike" dirty="0">
                <a:solidFill>
                  <a:srgbClr val="333333"/>
                </a:solidFill>
                <a:effectLst/>
              </a:rPr>
              <a:t>Complete the values challenge to see if you share the NHS’ values! </a:t>
            </a:r>
          </a:p>
        </p:txBody>
      </p:sp>
      <p:sp>
        <p:nvSpPr>
          <p:cNvPr id="29" name="Title 3">
            <a:extLst>
              <a:ext uri="{FF2B5EF4-FFF2-40B4-BE49-F238E27FC236}">
                <a16:creationId xmlns:a16="http://schemas.microsoft.com/office/drawing/2014/main" id="{5A930053-6258-4BA2-99A9-483057743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4197" y="1359137"/>
            <a:ext cx="7772400" cy="679449"/>
          </a:xfrm>
        </p:spPr>
        <p:txBody>
          <a:bodyPr>
            <a:normAutofit/>
          </a:bodyPr>
          <a:lstStyle/>
          <a:p>
            <a:r>
              <a:rPr lang="en-GB" sz="2000" b="1" dirty="0">
                <a:latin typeface="+mn-lt"/>
              </a:rPr>
              <a:t>Values Challenge - click </a:t>
            </a:r>
            <a:r>
              <a:rPr lang="en-GB" sz="2000" b="1" dirty="0">
                <a:latin typeface="+mn-lt"/>
                <a:hlinkClick r:id="rId18"/>
              </a:rPr>
              <a:t>here</a:t>
            </a:r>
            <a:r>
              <a:rPr lang="en-GB" sz="2000" b="1" dirty="0">
                <a:latin typeface="+mn-lt"/>
              </a:rPr>
              <a:t> to begin!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3EFDAC-1DD7-4C31-90A1-D5008842DA1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5402840" y="2361902"/>
            <a:ext cx="6129600" cy="2978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9092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765011" y="1810167"/>
            <a:ext cx="2901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ea typeface="Calibri" panose="020F0502020204030204" pitchFamily="34" charset="0"/>
              </a:rPr>
              <a:t>          </a:t>
            </a:r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E6CE6B-37F3-453F-9A19-9097748AAFF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2" name="Picture 21" descr="Logo&#10;&#10;Description automatically generated with medium confidence">
            <a:extLst>
              <a:ext uri="{FF2B5EF4-FFF2-40B4-BE49-F238E27FC236}">
                <a16:creationId xmlns:a16="http://schemas.microsoft.com/office/drawing/2014/main" id="{14D29B3C-32AB-4B49-8CB7-FA83F1D277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1EC3876-78A8-41EB-AF00-8D9693134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">
            <a:extLst>
              <a:ext uri="{FF2B5EF4-FFF2-40B4-BE49-F238E27FC236}">
                <a16:creationId xmlns:a16="http://schemas.microsoft.com/office/drawing/2014/main" id="{F0FE83B1-E640-42D9-8B0C-32440D908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4" descr="Logo, company name&#10;&#10;Description automatically generated">
            <a:extLst>
              <a:ext uri="{FF2B5EF4-FFF2-40B4-BE49-F238E27FC236}">
                <a16:creationId xmlns:a16="http://schemas.microsoft.com/office/drawing/2014/main" id="{9262AAE2-E7B6-4706-98CB-D0342D9DACC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71058B0-D9DD-486F-A006-8FAA8E63C7F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F7BC326E-5B9C-4A6D-9F7C-82324CE1D0A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1D450945-7AA1-4A11-9C6B-B55D1B1DC98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D95C74F-B150-47C4-814C-522643F7A62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1026" name="Picture 12">
            <a:extLst>
              <a:ext uri="{FF2B5EF4-FFF2-40B4-BE49-F238E27FC236}">
                <a16:creationId xmlns:a16="http://schemas.microsoft.com/office/drawing/2014/main" id="{00B416FC-3E0D-4382-B76C-2ACB888025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CD78F38-3DCF-4AAE-87E2-2A597EBF70D5}"/>
              </a:ext>
            </a:extLst>
          </p:cNvPr>
          <p:cNvSpPr txBox="1"/>
          <p:nvPr/>
        </p:nvSpPr>
        <p:spPr>
          <a:xfrm>
            <a:off x="3049332" y="538840"/>
            <a:ext cx="10306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1642C0"/>
                </a:solidFill>
              </a:rPr>
              <a:t>This </a:t>
            </a:r>
            <a:r>
              <a:rPr lang="en-US" sz="2800" b="1" dirty="0" err="1">
                <a:solidFill>
                  <a:srgbClr val="1642C0"/>
                </a:solidFill>
              </a:rPr>
              <a:t>programme</a:t>
            </a:r>
            <a:r>
              <a:rPr lang="en-US" sz="2800" b="1" dirty="0">
                <a:solidFill>
                  <a:srgbClr val="1642C0"/>
                </a:solidFill>
              </a:rPr>
              <a:t> is more than one day…</a:t>
            </a:r>
            <a:endParaRPr lang="en-GB" sz="2800" b="1" dirty="0">
              <a:solidFill>
                <a:srgbClr val="1642C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A66C98B-3A58-4544-82C3-DDC1B0611311}"/>
              </a:ext>
            </a:extLst>
          </p:cNvPr>
          <p:cNvSpPr txBox="1"/>
          <p:nvPr/>
        </p:nvSpPr>
        <p:spPr>
          <a:xfrm>
            <a:off x="969014" y="1311429"/>
            <a:ext cx="1051997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700" dirty="0">
                <a:cs typeface="Arial" panose="020B0604020202020204" pitchFamily="34" charset="0"/>
              </a:rPr>
              <a:t>By joining this webinar, you are now a part of the Creating Careers family.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This includes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6"/>
              </a:rPr>
              <a:t>The Liverpool City Region Careers Hub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7"/>
              </a:rPr>
              <a:t>Health Education England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8"/>
              </a:rPr>
              <a:t>GM Higher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  <a:hlinkClick r:id="rId19"/>
              </a:rPr>
              <a:t>Shaping Futures</a:t>
            </a:r>
            <a:r>
              <a:rPr lang="en-US" sz="1700" dirty="0">
                <a:solidFill>
                  <a:srgbClr val="3E3E3E"/>
                </a:solidFill>
                <a:cs typeface="Arial" panose="020B0604020202020204" pitchFamily="34" charset="0"/>
              </a:rPr>
              <a:t>, 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NHS C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areers NW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0"/>
              </a:rPr>
              <a:t>Lancashire Future U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1"/>
              </a:rPr>
              <a:t>Cumbria Hello Future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and </a:t>
            </a:r>
            <a:r>
              <a:rPr lang="en-GB" sz="17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2" action="ppaction://hlinkfile"/>
              </a:rPr>
              <a:t>Cheshire and Warrington</a:t>
            </a:r>
            <a:r>
              <a:rPr lang="en-GB" sz="1700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’s</a:t>
            </a:r>
            <a:r>
              <a:rPr lang="en-GB" sz="17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commitment to sharing opportunities that enable you to train towards a career in health and social care.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also independently sign up to </a:t>
            </a:r>
            <a:r>
              <a:rPr lang="en-US" sz="1700" dirty="0">
                <a:cs typeface="Arial" panose="020B0604020202020204" pitchFamily="34" charset="0"/>
                <a:hlinkClick r:id="rId23"/>
              </a:rPr>
              <a:t>Cheshire and Warrington Higher Horizons</a:t>
            </a:r>
            <a:r>
              <a:rPr lang="en-US" sz="1700" dirty="0">
                <a:cs typeface="Arial" panose="020B0604020202020204" pitchFamily="34" charset="0"/>
              </a:rPr>
              <a:t>, </a:t>
            </a:r>
            <a:r>
              <a:rPr lang="en-US" sz="1700" dirty="0">
                <a:cs typeface="Arial" panose="020B0604020202020204" pitchFamily="34" charset="0"/>
                <a:hlinkClick r:id="rId24"/>
              </a:rPr>
              <a:t>Youth Hub by Be More </a:t>
            </a:r>
            <a:r>
              <a:rPr lang="en-US" sz="1700" dirty="0">
                <a:cs typeface="Arial" panose="020B0604020202020204" pitchFamily="34" charset="0"/>
              </a:rPr>
              <a:t>and </a:t>
            </a:r>
            <a:r>
              <a:rPr lang="en-US" sz="1700" dirty="0">
                <a:cs typeface="Arial" panose="020B0604020202020204" pitchFamily="34" charset="0"/>
                <a:hlinkClick r:id="rId25"/>
              </a:rPr>
              <a:t>Cheshire and Warrington Opportunities</a:t>
            </a:r>
            <a:r>
              <a:rPr lang="en-US" sz="1700" dirty="0">
                <a:cs typeface="Arial" panose="020B0604020202020204" pitchFamily="34" charset="0"/>
              </a:rPr>
              <a:t> who can help you to access these webinars and support you going forward.  </a:t>
            </a:r>
          </a:p>
          <a:p>
            <a:pPr algn="just"/>
            <a:endParaRPr lang="en-US" sz="1700" b="0" i="0" dirty="0">
              <a:solidFill>
                <a:srgbClr val="3E3E3E"/>
              </a:solidFill>
              <a:effectLst/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Do you have any questions? 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You can ask us about GCSE options, Sixth-Form or College choices and everything university related. Talk to the Shaping Futures team via live chat 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1700" dirty="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1700" dirty="0">
                <a:cs typeface="Arial" panose="020B0604020202020204" pitchFamily="34" charset="0"/>
              </a:rPr>
              <a:t>or click on any of the above links for your area. </a:t>
            </a:r>
          </a:p>
          <a:p>
            <a:pPr algn="just"/>
            <a:endParaRPr lang="en-US" sz="1700" dirty="0">
              <a:solidFill>
                <a:srgbClr val="3E3E3E"/>
              </a:solidFill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cs typeface="Arial" panose="020B0604020202020204" pitchFamily="34" charset="0"/>
              </a:rPr>
              <a:t>Creating Careers: Ask Us Anything - Health and Social Care Webinars</a:t>
            </a:r>
          </a:p>
          <a:p>
            <a:pPr algn="just"/>
            <a:r>
              <a:rPr lang="en-US" sz="1700" dirty="0">
                <a:cs typeface="Arial" panose="020B0604020202020204" pitchFamily="34" charset="0"/>
              </a:rPr>
              <a:t>Build your health and social care knowledge! Even if you have an interest in one career role, these webinars are an opportunity to see how the 350+ NHS roles interlink to create a world-class health and social care system. </a:t>
            </a:r>
          </a:p>
          <a:p>
            <a:pPr algn="just"/>
            <a:endParaRPr lang="en-US" sz="1700" dirty="0">
              <a:cs typeface="Arial" panose="020B0604020202020204" pitchFamily="34" charset="0"/>
            </a:endParaRPr>
          </a:p>
          <a:p>
            <a:pPr algn="just"/>
            <a:r>
              <a:rPr lang="en-US" sz="1700" b="1" dirty="0">
                <a:latin typeface="Calibri" panose="020F0502020204030204" pitchFamily="34" charset="0"/>
                <a:cs typeface="Calibri" panose="020F0502020204030204" pitchFamily="34" charset="0"/>
              </a:rPr>
              <a:t>For more information, please see the next slide. </a:t>
            </a:r>
            <a:endParaRPr lang="en-US" sz="1700" b="1" i="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01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234941" y="1718230"/>
            <a:ext cx="5849401" cy="2862322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US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Develop your health and social care knowledge and receive free individual careers support across North West England 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Each session is live from 4.30 pm - 5.30 pm</a:t>
            </a:r>
          </a:p>
          <a:p>
            <a:pPr algn="ctr"/>
            <a:endParaRPr lang="en-US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Year 9-13 students, North West England</a:t>
            </a:r>
          </a:p>
          <a:p>
            <a:pPr algn="ctr"/>
            <a:endParaRPr lang="en-GB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arents, carers </a:t>
            </a:r>
            <a:r>
              <a:rPr lang="en-GB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GB" b="1" dirty="0">
                <a:solidFill>
                  <a:srgbClr val="2F9795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guardians are welcome</a:t>
            </a:r>
          </a:p>
          <a:p>
            <a:pPr algn="ctr"/>
            <a:endParaRPr lang="en-GB" sz="1800" b="1" dirty="0">
              <a:effectLst/>
              <a:latin typeface="Gilmer Heavy" panose="000009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039272E-D403-4995-AEE1-DED3312B3267}"/>
              </a:ext>
            </a:extLst>
          </p:cNvPr>
          <p:cNvSpPr txBox="1"/>
          <p:nvPr/>
        </p:nvSpPr>
        <p:spPr>
          <a:xfrm>
            <a:off x="558641" y="1244069"/>
            <a:ext cx="2901039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b="1" dirty="0">
                <a:ea typeface="Calibri" panose="020F0502020204030204" pitchFamily="34" charset="0"/>
              </a:rPr>
              <a:t>Sign up here</a:t>
            </a: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 Thursday 13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January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Dietetics, Speech &amp;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 Language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Therapy and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rId5"/>
              </a:rPr>
              <a:t>Dramatherapy 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Thursday 27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January: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dirty="0">
                <a:ea typeface="Calibri" panose="020F0502020204030204" pitchFamily="34" charset="0"/>
                <a:hlinkClick r:id="rId5"/>
              </a:rPr>
              <a:t>Orthoptics and Prosthetics</a:t>
            </a:r>
            <a:endParaRPr lang="en-GB" sz="1400" b="1" dirty="0"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    Thursday </a:t>
            </a:r>
            <a:r>
              <a:rPr lang="en-GB" sz="1400" b="1" dirty="0">
                <a:ea typeface="Calibri" panose="020F0502020204030204" pitchFamily="34" charset="0"/>
              </a:rPr>
              <a:t>10</a:t>
            </a:r>
            <a:r>
              <a:rPr lang="en-GB" sz="1400" b="1" baseline="30000" dirty="0">
                <a:effectLst/>
                <a:ea typeface="Calibri" panose="020F0502020204030204" pitchFamily="34" charset="0"/>
              </a:rPr>
              <a:t>th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 February: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 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Diagnostic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Therapeutic Radiography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endParaRPr lang="en-GB" sz="1400" b="1" dirty="0"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ffectLst/>
                <a:ea typeface="Calibri" panose="020F0502020204030204" pitchFamily="34" charset="0"/>
              </a:rPr>
              <a:t>Thursday </a:t>
            </a:r>
            <a:r>
              <a:rPr lang="en-GB" sz="1400" b="1" dirty="0">
                <a:ea typeface="Calibri" panose="020F0502020204030204" pitchFamily="34" charset="0"/>
              </a:rPr>
              <a:t>10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March</a:t>
            </a:r>
            <a:r>
              <a:rPr lang="en-GB" sz="1400" b="1" dirty="0">
                <a:effectLst/>
                <a:ea typeface="Calibri" panose="020F0502020204030204" pitchFamily="34" charset="0"/>
              </a:rPr>
              <a:t>:</a:t>
            </a: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</a:t>
            </a:r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Podiatry, Art and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a typeface="Calibri" panose="020F0502020204030204" pitchFamily="34" charset="0"/>
                <a:hlinkClick r:id="" action="ppaction://noaction"/>
              </a:rPr>
              <a:t>Music Therapy</a:t>
            </a:r>
            <a:endParaRPr lang="en-GB" sz="1400" b="1" u="sng" dirty="0">
              <a:solidFill>
                <a:srgbClr val="0070C0"/>
              </a:solidFill>
              <a:ea typeface="Calibri" panose="020F0502020204030204" pitchFamily="34" charset="0"/>
            </a:endParaRPr>
          </a:p>
          <a:p>
            <a:pPr algn="ctr"/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pPr algn="ctr"/>
            <a:r>
              <a:rPr lang="en-GB" sz="1400" b="1" dirty="0">
                <a:ea typeface="Calibri" panose="020F0502020204030204" pitchFamily="34" charset="0"/>
              </a:rPr>
              <a:t> Thursday 24</a:t>
            </a:r>
            <a:r>
              <a:rPr lang="en-GB" sz="1400" b="1" baseline="30000" dirty="0">
                <a:ea typeface="Calibri" panose="020F0502020204030204" pitchFamily="34" charset="0"/>
              </a:rPr>
              <a:t>th</a:t>
            </a:r>
            <a:r>
              <a:rPr lang="en-GB" sz="1400" b="1" dirty="0">
                <a:ea typeface="Calibri" panose="020F0502020204030204" pitchFamily="34" charset="0"/>
              </a:rPr>
              <a:t> March: </a:t>
            </a: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Operating Department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  <a:hlinkClick r:id="" action="ppaction://noaction"/>
            </a:endParaRPr>
          </a:p>
          <a:p>
            <a:pPr algn="ctr"/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" action="ppaction://noaction"/>
              </a:rPr>
              <a:t>Practitioners and</a:t>
            </a:r>
            <a:r>
              <a:rPr lang="en-GB" sz="1400" b="1" u="sng" dirty="0">
                <a:solidFill>
                  <a:srgbClr val="0070C0"/>
                </a:solidFill>
                <a:effectLst/>
                <a:ea typeface="Calibri" panose="020F0502020204030204" pitchFamily="34" charset="0"/>
                <a:hlinkClick r:id="rId5"/>
              </a:rPr>
              <a:t> Paramedics </a:t>
            </a:r>
            <a:endParaRPr lang="en-GB" sz="1400" b="1" u="sng" dirty="0">
              <a:solidFill>
                <a:srgbClr val="0070C0"/>
              </a:solidFill>
              <a:effectLst/>
              <a:ea typeface="Calibri" panose="020F0502020204030204" pitchFamily="34" charset="0"/>
            </a:endParaRPr>
          </a:p>
          <a:p>
            <a:endParaRPr lang="en-GB" sz="1400" dirty="0">
              <a:effectLst/>
              <a:latin typeface="Gilmer" panose="00000500000000000000" pitchFamily="50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22AC115-592A-4627-9C24-7CDA35EB5864}"/>
              </a:ext>
            </a:extLst>
          </p:cNvPr>
          <p:cNvSpPr txBox="1"/>
          <p:nvPr/>
        </p:nvSpPr>
        <p:spPr>
          <a:xfrm>
            <a:off x="9359366" y="1638046"/>
            <a:ext cx="2753766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Find out more about the 350+ exciting careers in the NHS </a:t>
            </a:r>
            <a:r>
              <a:rPr lang="en-US" sz="1300" b="1" dirty="0">
                <a:hlinkClick r:id="rId6"/>
              </a:rPr>
              <a:t>here</a:t>
            </a:r>
            <a:r>
              <a:rPr lang="en-US" sz="1300" b="1" dirty="0"/>
              <a:t>.</a:t>
            </a:r>
          </a:p>
          <a:p>
            <a:endParaRPr lang="en-US" sz="1300" dirty="0"/>
          </a:p>
          <a:p>
            <a:r>
              <a:rPr lang="en-US" sz="1300" dirty="0"/>
              <a:t>Additionally, watch our </a:t>
            </a:r>
            <a:r>
              <a:rPr lang="en-US" sz="1300" b="1" dirty="0">
                <a:hlinkClick r:id="rId7"/>
              </a:rPr>
              <a:t>Creating Careers </a:t>
            </a:r>
            <a:r>
              <a:rPr lang="en-US" sz="1300" dirty="0"/>
              <a:t>video series to learn about the interesting </a:t>
            </a:r>
            <a:r>
              <a:rPr lang="en-US" sz="1300" b="1" dirty="0"/>
              <a:t>health and social care </a:t>
            </a:r>
            <a:r>
              <a:rPr lang="en-US" sz="1300" dirty="0"/>
              <a:t>career pathways that Liverpool City Region has to offer.</a:t>
            </a:r>
          </a:p>
          <a:p>
            <a:endParaRPr lang="en-US" sz="1300" dirty="0"/>
          </a:p>
          <a:p>
            <a:r>
              <a:rPr lang="en-US" sz="1300" dirty="0"/>
              <a:t>Don’t forget to check out the pre-work and Creating Careers Roadmap that accompany each episode! </a:t>
            </a:r>
          </a:p>
          <a:p>
            <a:endParaRPr lang="en-US" sz="1300" dirty="0"/>
          </a:p>
          <a:p>
            <a:r>
              <a:rPr lang="en-US" sz="1300" b="1" dirty="0"/>
              <a:t>Follow </a:t>
            </a:r>
            <a:r>
              <a:rPr lang="en-GB" sz="1300" b="1" i="0" dirty="0">
                <a:solidFill>
                  <a:srgbClr val="0563C1"/>
                </a:solidFill>
                <a:effectLst/>
              </a:rPr>
              <a:t>@LCRCareersEnt </a:t>
            </a:r>
            <a:r>
              <a:rPr lang="en-GB" sz="1300" b="1" i="0" dirty="0">
                <a:effectLst/>
              </a:rPr>
              <a:t>for the latest careers updates and events.</a:t>
            </a:r>
            <a:endParaRPr lang="en-US" sz="1300" b="1" dirty="0"/>
          </a:p>
        </p:txBody>
      </p:sp>
      <p:pic>
        <p:nvPicPr>
          <p:cNvPr id="6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3107A470-7B64-4B09-B563-6317BADDE3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546" y="4967741"/>
            <a:ext cx="4298534" cy="1243678"/>
          </a:xfrm>
          <a:prstGeom prst="rect">
            <a:avLst/>
          </a:prstGeom>
        </p:spPr>
      </p:pic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90ADC75-5529-47C5-99DC-E836BFAEA11E}"/>
              </a:ext>
            </a:extLst>
          </p:cNvPr>
          <p:cNvSpPr txBox="1"/>
          <p:nvPr/>
        </p:nvSpPr>
        <p:spPr>
          <a:xfrm>
            <a:off x="2647162" y="191496"/>
            <a:ext cx="70249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Health and Social Care Webinars</a:t>
            </a:r>
          </a:p>
          <a:p>
            <a:pPr algn="ctr"/>
            <a:r>
              <a:rPr lang="en-US" sz="2800" b="1" dirty="0">
                <a:solidFill>
                  <a:srgbClr val="1642C0"/>
                </a:solidFill>
              </a:rPr>
              <a:t>Season Two </a:t>
            </a:r>
            <a:endParaRPr lang="en-GB" sz="2800" b="1" dirty="0">
              <a:solidFill>
                <a:srgbClr val="1642C0"/>
              </a:solidFill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E6E3004-8758-4BFF-AE97-502EF9B5D6E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A0345DEA-AD9A-4DB4-A0B2-3A5D44FC05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D870E8F-199D-4994-93FC-55E4CA0C86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1036CAEC-C05E-438E-8257-40A59EC4B4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2" descr="Logo, company name&#10;&#10;Description automatically generated">
            <a:extLst>
              <a:ext uri="{FF2B5EF4-FFF2-40B4-BE49-F238E27FC236}">
                <a16:creationId xmlns:a16="http://schemas.microsoft.com/office/drawing/2014/main" id="{4CD52F7A-1F90-4EFC-A020-C2AB572144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4" name="Picture 33" descr="Logo&#10;&#10;Description automatically generated">
            <a:extLst>
              <a:ext uri="{FF2B5EF4-FFF2-40B4-BE49-F238E27FC236}">
                <a16:creationId xmlns:a16="http://schemas.microsoft.com/office/drawing/2014/main" id="{F8CD6B44-EF18-49FC-97F0-C19B0EDB1B5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35" name="Picture 34" descr="Text&#10;&#10;Description automatically generated">
            <a:extLst>
              <a:ext uri="{FF2B5EF4-FFF2-40B4-BE49-F238E27FC236}">
                <a16:creationId xmlns:a16="http://schemas.microsoft.com/office/drawing/2014/main" id="{A3C550EE-1A18-4BA6-97D0-11412B91F51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36" name="Picture 12">
            <a:extLst>
              <a:ext uri="{FF2B5EF4-FFF2-40B4-BE49-F238E27FC236}">
                <a16:creationId xmlns:a16="http://schemas.microsoft.com/office/drawing/2014/main" id="{B5C86B40-D5F2-4F21-BE89-CFE42AABD6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E2F2F1-D0DE-4759-97C8-BA8F44344283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38" name="Picture 37" descr="Logo&#10;&#10;Description automatically generated">
            <a:extLst>
              <a:ext uri="{FF2B5EF4-FFF2-40B4-BE49-F238E27FC236}">
                <a16:creationId xmlns:a16="http://schemas.microsoft.com/office/drawing/2014/main" id="{72EF11B1-61CA-4356-B2E3-D4F7E9508B1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167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phic 11">
            <a:extLst>
              <a:ext uri="{FF2B5EF4-FFF2-40B4-BE49-F238E27FC236}">
                <a16:creationId xmlns:a16="http://schemas.microsoft.com/office/drawing/2014/main" id="{96674B81-54CF-4D45-85EE-267A47956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 flipH="1" flipV="1">
            <a:off x="78869" y="240983"/>
            <a:ext cx="709785" cy="6210618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C14374BD-0529-462F-BAEB-202BA7DE45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4307" y="-129571"/>
            <a:ext cx="2594652" cy="137364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7B57F9D-39CB-4085-B783-93E012F13575}"/>
              </a:ext>
            </a:extLst>
          </p:cNvPr>
          <p:cNvSpPr txBox="1"/>
          <p:nvPr/>
        </p:nvSpPr>
        <p:spPr>
          <a:xfrm>
            <a:off x="754402" y="1729983"/>
            <a:ext cx="2811795" cy="375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GB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D72672E-C7FB-4F84-8380-BD3248C8BEC9}"/>
              </a:ext>
            </a:extLst>
          </p:cNvPr>
          <p:cNvSpPr txBox="1"/>
          <p:nvPr/>
        </p:nvSpPr>
        <p:spPr>
          <a:xfrm>
            <a:off x="3487537" y="1916914"/>
            <a:ext cx="5849401" cy="3970318"/>
          </a:xfrm>
          <a:prstGeom prst="rect">
            <a:avLst/>
          </a:prstGeom>
          <a:noFill/>
          <a:ln w="38100">
            <a:solidFill>
              <a:srgbClr val="B5E7D9"/>
            </a:solidFill>
          </a:ln>
        </p:spPr>
        <p:txBody>
          <a:bodyPr wrap="square">
            <a:spAutoFit/>
          </a:bodyPr>
          <a:lstStyle/>
          <a:p>
            <a:pPr algn="ctr"/>
            <a:endParaRPr lang="en-GB" sz="3600" b="1" dirty="0">
              <a:solidFill>
                <a:srgbClr val="2F9795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Ambulance Services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Dentistry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Pharmacy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Estates &amp; Facilities</a:t>
            </a:r>
          </a:p>
          <a:p>
            <a:pPr algn="ctr"/>
            <a:r>
              <a:rPr lang="en-GB" sz="3600" b="1" dirty="0">
                <a:solidFill>
                  <a:srgbClr val="2F979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Healthcare Science</a:t>
            </a: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en-GB" sz="1800" b="1" dirty="0">
              <a:effectLst/>
              <a:latin typeface="Gilmer" panose="00000500000000000000" pitchFamily="50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" name="Picture 25" descr="Logo&#10;&#10;Description automatically generated">
            <a:extLst>
              <a:ext uri="{FF2B5EF4-FFF2-40B4-BE49-F238E27FC236}">
                <a16:creationId xmlns:a16="http://schemas.microsoft.com/office/drawing/2014/main" id="{C43BEAAA-1EE7-4931-AE42-1053614743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891" y="3343"/>
            <a:ext cx="1646086" cy="115563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81839EC-CB11-403A-B206-A1B64719431D}"/>
              </a:ext>
            </a:extLst>
          </p:cNvPr>
          <p:cNvSpPr txBox="1"/>
          <p:nvPr/>
        </p:nvSpPr>
        <p:spPr>
          <a:xfrm>
            <a:off x="2666737" y="136878"/>
            <a:ext cx="704757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1642C0"/>
                </a:solidFill>
              </a:rPr>
              <a:t>Coming Soon On</a:t>
            </a:r>
          </a:p>
          <a:p>
            <a:pPr algn="ctr"/>
            <a:r>
              <a:rPr lang="en-US" sz="3600" b="1" dirty="0">
                <a:solidFill>
                  <a:srgbClr val="1642C0"/>
                </a:solidFill>
              </a:rPr>
              <a:t>Creating Careers: Ask Us Anything</a:t>
            </a:r>
          </a:p>
          <a:p>
            <a:pPr algn="ctr"/>
            <a:r>
              <a:rPr lang="en-US" sz="3600" b="1" dirty="0">
                <a:solidFill>
                  <a:srgbClr val="1642C0"/>
                </a:solidFill>
              </a:rPr>
              <a:t>2022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0619EC5-0E9A-48DB-8849-85B39BC5F0CA}"/>
              </a:ext>
            </a:extLst>
          </p:cNvPr>
          <p:cNvSpPr txBox="1"/>
          <p:nvPr/>
        </p:nvSpPr>
        <p:spPr>
          <a:xfrm>
            <a:off x="9714307" y="3647554"/>
            <a:ext cx="6257950" cy="1538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Got a question?</a:t>
            </a:r>
          </a:p>
          <a:p>
            <a:endParaRPr lang="en-US" dirty="0"/>
          </a:p>
          <a:p>
            <a:r>
              <a:rPr lang="en-US" dirty="0"/>
              <a:t>Get in touch:</a:t>
            </a:r>
          </a:p>
          <a:p>
            <a:r>
              <a:rPr lang="en-US" sz="2000" b="1" dirty="0" err="1">
                <a:solidFill>
                  <a:srgbClr val="0563C1"/>
                </a:solidFill>
              </a:rPr>
              <a:t>careershub</a:t>
            </a:r>
            <a:r>
              <a:rPr lang="en-US" sz="2000" b="1" dirty="0">
                <a:solidFill>
                  <a:srgbClr val="0563C1"/>
                </a:solidFill>
              </a:rPr>
              <a:t>@</a:t>
            </a:r>
          </a:p>
          <a:p>
            <a:r>
              <a:rPr lang="en-US" sz="2000" b="1" dirty="0">
                <a:solidFill>
                  <a:srgbClr val="0563C1"/>
                </a:solidFill>
              </a:rPr>
              <a:t>growthplatform.org </a:t>
            </a:r>
            <a:endParaRPr lang="en-GB" sz="2000" b="1" dirty="0">
              <a:solidFill>
                <a:srgbClr val="0563C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B9B4213-CFD4-41B7-BC9C-E420930B176A}"/>
              </a:ext>
            </a:extLst>
          </p:cNvPr>
          <p:cNvSpPr txBox="1"/>
          <p:nvPr/>
        </p:nvSpPr>
        <p:spPr>
          <a:xfrm>
            <a:off x="9630890" y="2196697"/>
            <a:ext cx="234360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Find out more about each of these careers </a:t>
            </a:r>
            <a:r>
              <a:rPr lang="en-US" sz="1800" b="1" dirty="0">
                <a:hlinkClick r:id="rId6"/>
              </a:rPr>
              <a:t>here</a:t>
            </a:r>
            <a:r>
              <a:rPr lang="en-US" sz="1800" dirty="0"/>
              <a:t>.</a:t>
            </a:r>
          </a:p>
        </p:txBody>
      </p:sp>
      <p:pic>
        <p:nvPicPr>
          <p:cNvPr id="20" name="Picture 19" descr="A picture containing person, underpants&#10;&#10;Description automatically generated">
            <a:extLst>
              <a:ext uri="{FF2B5EF4-FFF2-40B4-BE49-F238E27FC236}">
                <a16:creationId xmlns:a16="http://schemas.microsoft.com/office/drawing/2014/main" id="{A6F7090C-3E25-4F14-B558-3BF8C164256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44" y="2831501"/>
            <a:ext cx="2066572" cy="1632105"/>
          </a:xfrm>
          <a:prstGeom prst="rect">
            <a:avLst/>
          </a:prstGeom>
        </p:spPr>
      </p:pic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71CCED05-ACD5-4FCC-85BA-60BDA7FF2E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6"/>
          <a:stretch/>
        </p:blipFill>
        <p:spPr>
          <a:xfrm>
            <a:off x="838245" y="6243642"/>
            <a:ext cx="649452" cy="603723"/>
          </a:xfrm>
          <a:prstGeom prst="rect">
            <a:avLst/>
          </a:prstGeom>
        </p:spPr>
      </p:pic>
      <p:pic>
        <p:nvPicPr>
          <p:cNvPr id="23" name="Picture 22" descr="Logo&#10;&#10;Description automatically generated with medium confidence">
            <a:extLst>
              <a:ext uri="{FF2B5EF4-FFF2-40B4-BE49-F238E27FC236}">
                <a16:creationId xmlns:a16="http://schemas.microsoft.com/office/drawing/2014/main" id="{4FCF504F-1041-4AD6-A95E-DF95D045E9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632" y="6417016"/>
            <a:ext cx="699042" cy="408366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5BCDA598-36BB-4E0F-ABD6-B0D9FADEF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49" y="6457828"/>
            <a:ext cx="1641568" cy="314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">
            <a:extLst>
              <a:ext uri="{FF2B5EF4-FFF2-40B4-BE49-F238E27FC236}">
                <a16:creationId xmlns:a16="http://schemas.microsoft.com/office/drawing/2014/main" id="{473B3FB1-8899-4347-9472-74EA7C445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4617" y="6417016"/>
            <a:ext cx="918494" cy="355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37" descr="Logo, company name&#10;&#10;Description automatically generated">
            <a:extLst>
              <a:ext uri="{FF2B5EF4-FFF2-40B4-BE49-F238E27FC236}">
                <a16:creationId xmlns:a16="http://schemas.microsoft.com/office/drawing/2014/main" id="{0755B86E-0226-4E08-AC5B-E0522D8ED6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840" y="6381672"/>
            <a:ext cx="700063" cy="398096"/>
          </a:xfrm>
          <a:prstGeom prst="rect">
            <a:avLst/>
          </a:prstGeom>
        </p:spPr>
      </p:pic>
      <p:pic>
        <p:nvPicPr>
          <p:cNvPr id="39" name="Picture 38" descr="Logo&#10;&#10;Description automatically generated">
            <a:extLst>
              <a:ext uri="{FF2B5EF4-FFF2-40B4-BE49-F238E27FC236}">
                <a16:creationId xmlns:a16="http://schemas.microsoft.com/office/drawing/2014/main" id="{F078705D-293C-4792-8AE8-DF1AD3BCAE8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02" y="6243642"/>
            <a:ext cx="968104" cy="684521"/>
          </a:xfrm>
          <a:prstGeom prst="rect">
            <a:avLst/>
          </a:prstGeom>
        </p:spPr>
      </p:pic>
      <p:pic>
        <p:nvPicPr>
          <p:cNvPr id="40" name="Picture 39" descr="Text&#10;&#10;Description automatically generated">
            <a:extLst>
              <a:ext uri="{FF2B5EF4-FFF2-40B4-BE49-F238E27FC236}">
                <a16:creationId xmlns:a16="http://schemas.microsoft.com/office/drawing/2014/main" id="{AB3D3C3D-C078-4501-917C-DF7E6FE57EE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755" y="6377951"/>
            <a:ext cx="1272420" cy="401817"/>
          </a:xfrm>
          <a:prstGeom prst="rect">
            <a:avLst/>
          </a:prstGeom>
        </p:spPr>
      </p:pic>
      <p:pic>
        <p:nvPicPr>
          <p:cNvPr id="41" name="Picture 12">
            <a:extLst>
              <a:ext uri="{FF2B5EF4-FFF2-40B4-BE49-F238E27FC236}">
                <a16:creationId xmlns:a16="http://schemas.microsoft.com/office/drawing/2014/main" id="{B1EC7C98-FA00-40FD-9B94-FE07FED718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5551" y="6467939"/>
            <a:ext cx="1042775" cy="267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D50546E-22A3-4F3D-8A33-0D0FE58386A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065888" y="6437367"/>
            <a:ext cx="1128865" cy="297070"/>
          </a:xfrm>
          <a:prstGeom prst="rect">
            <a:avLst/>
          </a:prstGeom>
        </p:spPr>
      </p:pic>
      <p:pic>
        <p:nvPicPr>
          <p:cNvPr id="43" name="Picture 42" descr="Logo&#10;&#10;Description automatically generated">
            <a:extLst>
              <a:ext uri="{FF2B5EF4-FFF2-40B4-BE49-F238E27FC236}">
                <a16:creationId xmlns:a16="http://schemas.microsoft.com/office/drawing/2014/main" id="{F7E39A31-3DDD-4D42-BC6C-00E14F8D238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178" y="6305642"/>
            <a:ext cx="1102822" cy="620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7104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826</Words>
  <Application>Microsoft Office PowerPoint</Application>
  <PresentationFormat>Widescreen</PresentationFormat>
  <Paragraphs>138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Gilmer</vt:lpstr>
      <vt:lpstr>Gilmer Heavy</vt:lpstr>
      <vt:lpstr>Office Theme</vt:lpstr>
      <vt:lpstr>PowerPoint Presentation</vt:lpstr>
      <vt:lpstr>PowerPoint Presentation</vt:lpstr>
      <vt:lpstr>Values Challenge - click here to begin!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 Walsh</dc:creator>
  <cp:lastModifiedBy>Lesleyann Craig</cp:lastModifiedBy>
  <cp:revision>86</cp:revision>
  <dcterms:created xsi:type="dcterms:W3CDTF">2021-01-25T23:00:42Z</dcterms:created>
  <dcterms:modified xsi:type="dcterms:W3CDTF">2022-06-01T13:58:44Z</dcterms:modified>
</cp:coreProperties>
</file>